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79" r:id="rId7"/>
    <p:sldId id="280" r:id="rId8"/>
    <p:sldId id="260" r:id="rId9"/>
    <p:sldId id="261" r:id="rId10"/>
    <p:sldId id="263" r:id="rId11"/>
    <p:sldId id="264" r:id="rId12"/>
    <p:sldId id="268" r:id="rId13"/>
    <p:sldId id="277" r:id="rId14"/>
    <p:sldId id="276" r:id="rId15"/>
    <p:sldId id="278" r:id="rId16"/>
    <p:sldId id="273" r:id="rId17"/>
  </p:sldIdLst>
  <p:sldSz cx="24384000" cy="13716000"/>
  <p:notesSz cx="5143500" cy="9144000"/>
  <p:embeddedFontLst>
    <p:embeddedFont>
      <p:font typeface="OPPOSans-B" panose="02010600030101010101" charset="-122"/>
      <p:regular r:id="rId18"/>
    </p:embeddedFont>
    <p:embeddedFont>
      <p:font typeface="OPPOSans-H" panose="02010600030101010101" charset="-122"/>
      <p:regular r:id="rId19"/>
    </p:embeddedFont>
    <p:embeddedFont>
      <p:font typeface="OPPOSans-M" panose="02010600030101010101" charset="-122"/>
      <p:regular r:id="rId20"/>
    </p:embeddedFont>
    <p:embeddedFont>
      <p:font typeface="OPPOSans-R" panose="02010600030101010101" charset="-122"/>
      <p:regular r:id="rId21"/>
    </p:embeddedFont>
    <p:embeddedFont>
      <p:font typeface="Anton-Regular" panose="02010600030101010101" charset="0"/>
      <p:regular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39" d="100"/>
          <a:sy n="39" d="100"/>
        </p:scale>
        <p:origin x="2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26.png"/><Relationship Id="rId5" Type="http://schemas.openxmlformats.org/officeDocument/2006/relationships/image" Target="../media/image34.png"/><Relationship Id="rId10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nblogs.com/zenghongliang/archive/2010/06/28/1766607.html" TargetMode="External"/><Relationship Id="rId13" Type="http://schemas.openxmlformats.org/officeDocument/2006/relationships/hyperlink" Target="http://www.cnblogs.com/zenghongliang/archive/2010/06/28/1766731.html" TargetMode="External"/><Relationship Id="rId3" Type="http://schemas.openxmlformats.org/officeDocument/2006/relationships/hyperlink" Target="http://www.cnblogs.com/zenghongliang/archive/2010/06/28/1766437.html" TargetMode="External"/><Relationship Id="rId7" Type="http://schemas.openxmlformats.org/officeDocument/2006/relationships/hyperlink" Target="http://www.cnblogs.com/zenghongliang/archive/2010/06/28/1766597.html" TargetMode="External"/><Relationship Id="rId12" Type="http://schemas.openxmlformats.org/officeDocument/2006/relationships/hyperlink" Target="http://www.cnblogs.com/zenghongliang/archive/2010/06/28/1766705.html" TargetMode="External"/><Relationship Id="rId2" Type="http://schemas.openxmlformats.org/officeDocument/2006/relationships/hyperlink" Target="http://www.cnblogs.com/zenghongliang/archive/2010/06/28/1766436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nblogs.com/zenghongliang/archive/2010/06/28/1766590.html" TargetMode="External"/><Relationship Id="rId11" Type="http://schemas.openxmlformats.org/officeDocument/2006/relationships/hyperlink" Target="http://www.cnblogs.com/zenghongliang/archive/2010/06/28/1766675.html" TargetMode="External"/><Relationship Id="rId5" Type="http://schemas.openxmlformats.org/officeDocument/2006/relationships/hyperlink" Target="http://www.cnblogs.com/zenghongliang/archive/2010/06/28/1766583.html" TargetMode="External"/><Relationship Id="rId15" Type="http://schemas.openxmlformats.org/officeDocument/2006/relationships/hyperlink" Target="http://www.cnblogs.com/zenghongliang/archive/2010/06/28/1766758.html" TargetMode="External"/><Relationship Id="rId10" Type="http://schemas.openxmlformats.org/officeDocument/2006/relationships/hyperlink" Target="http://www.cnblogs.com/zenghongliang/archive/2010/06/28/1766629.html" TargetMode="External"/><Relationship Id="rId4" Type="http://schemas.openxmlformats.org/officeDocument/2006/relationships/hyperlink" Target="http://www.cnblogs.com/zenghongliang/archive/2010/06/28/1766438.html" TargetMode="External"/><Relationship Id="rId9" Type="http://schemas.openxmlformats.org/officeDocument/2006/relationships/hyperlink" Target="http://www.cnblogs.com/zenghongliang/archive/2010/06/28/1766615.html" TargetMode="External"/><Relationship Id="rId14" Type="http://schemas.openxmlformats.org/officeDocument/2006/relationships/hyperlink" Target="http://www.cnblogs.com/zenghongliang/archive/2010/06/28/1766746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nblogs.com/zenghongliang/archive/2010/06/29/1767236.html" TargetMode="External"/><Relationship Id="rId13" Type="http://schemas.openxmlformats.org/officeDocument/2006/relationships/hyperlink" Target="http://www.cnblogs.com/zenghongliang/archive/2010/06/29/1767510.html" TargetMode="External"/><Relationship Id="rId18" Type="http://schemas.openxmlformats.org/officeDocument/2006/relationships/hyperlink" Target="http://www.cnblogs.com/zenghongliang/archive/2010/06/29/1767744.html" TargetMode="External"/><Relationship Id="rId3" Type="http://schemas.openxmlformats.org/officeDocument/2006/relationships/hyperlink" Target="http://www.cnblogs.com/zenghongliang/archive/2010/06/28/1766799.html" TargetMode="External"/><Relationship Id="rId7" Type="http://schemas.openxmlformats.org/officeDocument/2006/relationships/hyperlink" Target="http://www.cnblogs.com/zenghongliang/archive/2010/06/28/1767055.html" TargetMode="External"/><Relationship Id="rId12" Type="http://schemas.openxmlformats.org/officeDocument/2006/relationships/hyperlink" Target="http://www.cnblogs.com/zenghongliang/archive/2010/06/29/1767446.html" TargetMode="External"/><Relationship Id="rId17" Type="http://schemas.openxmlformats.org/officeDocument/2006/relationships/hyperlink" Target="http://www.cnblogs.com/zenghongliang/archive/2010/06/29/1767675.html" TargetMode="External"/><Relationship Id="rId2" Type="http://schemas.openxmlformats.org/officeDocument/2006/relationships/hyperlink" Target="http://www.cnblogs.com/zenghongliang/archive/2010/06/28/1766774.html" TargetMode="External"/><Relationship Id="rId16" Type="http://schemas.openxmlformats.org/officeDocument/2006/relationships/hyperlink" Target="http://www.cnblogs.com/zenghongliang/archive/2010/06/29/1767656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nblogs.com/zenghongliang/archive/2010/06/28/1766936.html" TargetMode="External"/><Relationship Id="rId11" Type="http://schemas.openxmlformats.org/officeDocument/2006/relationships/hyperlink" Target="http://www.cnblogs.com/zenghongliang/archive/2010/06/29/1767336.html" TargetMode="External"/><Relationship Id="rId5" Type="http://schemas.openxmlformats.org/officeDocument/2006/relationships/hyperlink" Target="http://www.cnblogs.com/zenghongliang/archive/2010/06/28/1766927.html" TargetMode="External"/><Relationship Id="rId15" Type="http://schemas.openxmlformats.org/officeDocument/2006/relationships/hyperlink" Target="http://www.cnblogs.com/zenghongliang/archive/2010/06/29/1767569.html" TargetMode="External"/><Relationship Id="rId10" Type="http://schemas.openxmlformats.org/officeDocument/2006/relationships/hyperlink" Target="http://www.cnblogs.com/zenghongliang/archive/2010/06/29/1767292.html" TargetMode="External"/><Relationship Id="rId4" Type="http://schemas.openxmlformats.org/officeDocument/2006/relationships/hyperlink" Target="http://www.cnblogs.com/zenghongliang/archive/2010/06/28/1766815.html" TargetMode="External"/><Relationship Id="rId9" Type="http://schemas.openxmlformats.org/officeDocument/2006/relationships/hyperlink" Target="http://www.cnblogs.com/zenghongliang/archive/2010/06/29/1767252.html" TargetMode="External"/><Relationship Id="rId14" Type="http://schemas.openxmlformats.org/officeDocument/2006/relationships/hyperlink" Target="http://www.cnblogs.com/zenghongliang/archive/2010/06/29/1767528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hyperlink" Target="https://www.cnblogs.com/KnightsWarrior/p/31DaysOfRefactoring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.png"/><Relationship Id="rId5" Type="http://schemas.openxmlformats.org/officeDocument/2006/relationships/image" Target="../media/image34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50800"/>
            <a:ext cx="24384000" cy="137287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0500" y="3644900"/>
            <a:ext cx="13690600" cy="53975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5"/>
          <a:srcRect l="25211" b="57487"/>
          <a:stretch>
            <a:fillRect/>
          </a:stretch>
        </p:blipFill>
        <p:spPr>
          <a:xfrm>
            <a:off x="-34498" y="10706100"/>
            <a:ext cx="4644598" cy="3050477"/>
          </a:xfrm>
          <a:prstGeom prst="rect">
            <a:avLst/>
          </a:prstGeom>
        </p:spPr>
      </p:pic>
      <p:pic>
        <p:nvPicPr>
          <p:cNvPr id="105" name="image 105"/>
          <p:cNvPicPr>
            <a:picLocks noChangeAspect="1"/>
          </p:cNvPicPr>
          <p:nvPr/>
        </p:nvPicPr>
        <p:blipFill>
          <a:blip r:embed="rId6">
            <a:alphaModFix amt="30196"/>
          </a:blip>
          <a:srcRect t="21835" r="34053" b="21090"/>
          <a:stretch>
            <a:fillRect/>
          </a:stretch>
        </p:blipFill>
        <p:spPr>
          <a:xfrm>
            <a:off x="10566400" y="-60101"/>
            <a:ext cx="13877802" cy="1385176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993900" y="2984500"/>
            <a:ext cx="5156200" cy="153670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703300" y="2794000"/>
            <a:ext cx="9880600" cy="8509000"/>
          </a:xfrm>
          <a:prstGeom prst="rect">
            <a:avLst/>
          </a:prstGeom>
        </p:spPr>
      </p:pic>
      <p:sp>
        <p:nvSpPr>
          <p:cNvPr id="108" name="Object 108"/>
          <p:cNvSpPr txBox="1"/>
          <p:nvPr/>
        </p:nvSpPr>
        <p:spPr>
          <a:xfrm>
            <a:off x="1776565" y="4713331"/>
            <a:ext cx="15299697" cy="2197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400" b="0" i="0" dirty="0">
                <a:solidFill>
                  <a:srgbClr val="FFFFFF"/>
                </a:solidFill>
                <a:latin typeface="OPPOSans-H"/>
                <a:ea typeface="OPPOSans-H"/>
              </a:rPr>
              <a:t>我用</a:t>
            </a:r>
            <a:r>
              <a:rPr lang="en-US" altLang="zh-CN" sz="14400" b="0" i="0" dirty="0">
                <a:solidFill>
                  <a:srgbClr val="FFFFFF"/>
                </a:solidFill>
                <a:latin typeface="OPPOSans-H"/>
                <a:ea typeface="OPPOSans-H"/>
              </a:rPr>
              <a:t>ReSharper</a:t>
            </a:r>
            <a:endParaRPr lang="zh-CN" altLang="en-US" dirty="0"/>
          </a:p>
        </p:txBody>
      </p:sp>
      <p:sp>
        <p:nvSpPr>
          <p:cNvPr id="109" name="Object 109"/>
          <p:cNvSpPr txBox="1"/>
          <p:nvPr/>
        </p:nvSpPr>
        <p:spPr>
          <a:xfrm>
            <a:off x="1901070" y="8028394"/>
            <a:ext cx="7652346" cy="990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500" b="0" i="0" dirty="0">
                <a:solidFill>
                  <a:srgbClr val="FFFFFF"/>
                </a:solidFill>
                <a:latin typeface="OPPOSans-M"/>
                <a:ea typeface="OPPOSans-M"/>
              </a:rPr>
              <a:t>主讲人：</a:t>
            </a:r>
            <a:r>
              <a:rPr lang="zh-CN" altLang="en-US" sz="6500" b="0" i="0" dirty="0">
                <a:solidFill>
                  <a:srgbClr val="FFFFFF"/>
                </a:solidFill>
                <a:latin typeface="OPPOSans-M"/>
                <a:ea typeface="OPPOSans-M"/>
              </a:rPr>
              <a:t>童归帆</a:t>
            </a:r>
            <a:endParaRPr lang="zh-CN" altLang="en-US" dirty="0"/>
          </a:p>
        </p:txBody>
      </p:sp>
      <p:sp>
        <p:nvSpPr>
          <p:cNvPr id="1010" name="Object 1010"/>
          <p:cNvSpPr txBox="1"/>
          <p:nvPr/>
        </p:nvSpPr>
        <p:spPr>
          <a:xfrm>
            <a:off x="1720107" y="3130550"/>
            <a:ext cx="5703785" cy="1092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7200" spc="1440" dirty="0">
                <a:solidFill>
                  <a:srgbClr val="FFFFFF"/>
                </a:solidFill>
                <a:latin typeface="OPPOSans-H"/>
                <a:ea typeface="OPPOSans-H"/>
              </a:rPr>
              <a:t>人生苦短</a:t>
            </a:r>
            <a:endParaRPr lang="zh-CN" altLang="en-US" dirty="0"/>
          </a:p>
        </p:txBody>
      </p:sp>
      <p:pic>
        <p:nvPicPr>
          <p:cNvPr id="1011" name="image 10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366000" y="3416300"/>
            <a:ext cx="165100" cy="1104900"/>
          </a:xfrm>
          <a:prstGeom prst="rect">
            <a:avLst/>
          </a:prstGeom>
        </p:spPr>
      </p:pic>
      <p:pic>
        <p:nvPicPr>
          <p:cNvPr id="1012" name="image 10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721600" y="3416300"/>
            <a:ext cx="165100" cy="1104900"/>
          </a:xfrm>
          <a:prstGeom prst="rect">
            <a:avLst/>
          </a:prstGeom>
        </p:spPr>
      </p:pic>
      <p:pic>
        <p:nvPicPr>
          <p:cNvPr id="1013" name="image 1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064500" y="3416300"/>
            <a:ext cx="152400" cy="1104900"/>
          </a:xfrm>
          <a:prstGeom prst="rect">
            <a:avLst/>
          </a:prstGeom>
        </p:spPr>
      </p:pic>
      <p:pic>
        <p:nvPicPr>
          <p:cNvPr id="1014" name="image 10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960600" y="8864600"/>
            <a:ext cx="279400" cy="279400"/>
          </a:xfrm>
          <a:prstGeom prst="rect">
            <a:avLst/>
          </a:prstGeom>
        </p:spPr>
      </p:pic>
      <p:pic>
        <p:nvPicPr>
          <p:cNvPr id="1015" name="image 10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84200" y="9918700"/>
            <a:ext cx="4025900" cy="4381500"/>
          </a:xfrm>
          <a:prstGeom prst="rect">
            <a:avLst/>
          </a:prstGeom>
        </p:spPr>
      </p:pic>
      <p:pic>
        <p:nvPicPr>
          <p:cNvPr id="1016" name="image 1016"/>
          <p:cNvPicPr>
            <a:picLocks noChangeAspect="1"/>
          </p:cNvPicPr>
          <p:nvPr/>
        </p:nvPicPr>
        <p:blipFill>
          <a:blip r:embed="rId14">
            <a:alphaModFix amt="50196"/>
          </a:blip>
          <a:srcRect/>
          <a:stretch>
            <a:fillRect/>
          </a:stretch>
        </p:blipFill>
        <p:spPr>
          <a:xfrm>
            <a:off x="8077200" y="8293100"/>
            <a:ext cx="15748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38100"/>
            <a:ext cx="24384000" cy="137287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68800" y="0"/>
            <a:ext cx="15659100" cy="137160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66200" y="4343400"/>
            <a:ext cx="6464300" cy="15621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00400" y="2336800"/>
            <a:ext cx="17995900" cy="8966200"/>
          </a:xfrm>
          <a:prstGeom prst="rect">
            <a:avLst/>
          </a:prstGeom>
        </p:spPr>
      </p:pic>
      <p:sp>
        <p:nvSpPr>
          <p:cNvPr id="806" name="Object 806"/>
          <p:cNvSpPr txBox="1"/>
          <p:nvPr/>
        </p:nvSpPr>
        <p:spPr>
          <a:xfrm>
            <a:off x="9223271" y="4431076"/>
            <a:ext cx="5937457" cy="1206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900" b="0" i="0" dirty="0">
                <a:solidFill>
                  <a:srgbClr val="FFFFFF"/>
                </a:solidFill>
                <a:latin typeface="OPPOSans-H"/>
                <a:ea typeface="OPPOSans-H"/>
              </a:rPr>
              <a:t>Part 02</a:t>
            </a:r>
            <a:endParaRPr lang="zh-CN" altLang="en-US"/>
          </a:p>
        </p:txBody>
      </p:sp>
      <p:sp>
        <p:nvSpPr>
          <p:cNvPr id="807" name="Object 807"/>
          <p:cNvSpPr txBox="1"/>
          <p:nvPr/>
        </p:nvSpPr>
        <p:spPr>
          <a:xfrm>
            <a:off x="3749844" y="6439709"/>
            <a:ext cx="16884310" cy="2057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3500" b="0" i="0" dirty="0">
                <a:solidFill>
                  <a:srgbClr val="FFFFFF"/>
                </a:solidFill>
                <a:latin typeface="OPPOSans-H"/>
                <a:ea typeface="OPPOSans-H"/>
              </a:rPr>
              <a:t>代码片段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38100"/>
            <a:ext cx="24384000" cy="13728700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68800" y="0"/>
            <a:ext cx="15659100" cy="13716000"/>
          </a:xfrm>
          <a:prstGeom prst="rect">
            <a:avLst/>
          </a:prstGeom>
        </p:spPr>
      </p:pic>
      <p:pic>
        <p:nvPicPr>
          <p:cNvPr id="904" name="image 9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84600" y="4673600"/>
            <a:ext cx="16827500" cy="63500"/>
          </a:xfrm>
          <a:prstGeom prst="rect">
            <a:avLst/>
          </a:prstGeom>
        </p:spPr>
      </p:pic>
      <p:pic>
        <p:nvPicPr>
          <p:cNvPr id="905" name="image 90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79600" y="2400300"/>
            <a:ext cx="673100" cy="3136900"/>
          </a:xfrm>
          <a:prstGeom prst="rect">
            <a:avLst/>
          </a:prstGeom>
        </p:spPr>
      </p:pic>
      <p:pic>
        <p:nvPicPr>
          <p:cNvPr id="906" name="image 9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793200" y="4114800"/>
            <a:ext cx="635000" cy="520700"/>
          </a:xfrm>
          <a:prstGeom prst="rect">
            <a:avLst/>
          </a:prstGeom>
        </p:spPr>
      </p:pic>
      <p:pic>
        <p:nvPicPr>
          <p:cNvPr id="907" name="image 9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793200" y="4838700"/>
            <a:ext cx="635000" cy="520700"/>
          </a:xfrm>
          <a:prstGeom prst="rect">
            <a:avLst/>
          </a:prstGeom>
        </p:spPr>
      </p:pic>
      <p:pic>
        <p:nvPicPr>
          <p:cNvPr id="908" name="image 9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755100" y="6337300"/>
            <a:ext cx="673100" cy="3136900"/>
          </a:xfrm>
          <a:prstGeom prst="rect">
            <a:avLst/>
          </a:prstGeom>
        </p:spPr>
      </p:pic>
      <p:pic>
        <p:nvPicPr>
          <p:cNvPr id="909" name="image 9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793200" y="5537200"/>
            <a:ext cx="635000" cy="520700"/>
          </a:xfrm>
          <a:prstGeom prst="rect">
            <a:avLst/>
          </a:prstGeom>
        </p:spPr>
      </p:pic>
      <p:pic>
        <p:nvPicPr>
          <p:cNvPr id="9010" name="image 9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51100" y="1930400"/>
            <a:ext cx="19545300" cy="10680700"/>
          </a:xfrm>
          <a:prstGeom prst="rect">
            <a:avLst/>
          </a:prstGeom>
        </p:spPr>
      </p:pic>
      <p:pic>
        <p:nvPicPr>
          <p:cNvPr id="9011" name="image 90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51100" y="1409700"/>
            <a:ext cx="19545300" cy="850900"/>
          </a:xfrm>
          <a:prstGeom prst="rect">
            <a:avLst/>
          </a:prstGeom>
        </p:spPr>
      </p:pic>
      <p:pic>
        <p:nvPicPr>
          <p:cNvPr id="9012" name="image 90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1018500" y="1676400"/>
            <a:ext cx="368300" cy="368300"/>
          </a:xfrm>
          <a:prstGeom prst="rect">
            <a:avLst/>
          </a:prstGeom>
        </p:spPr>
      </p:pic>
      <p:sp>
        <p:nvSpPr>
          <p:cNvPr id="9013" name="Object 9013"/>
          <p:cNvSpPr txBox="1"/>
          <p:nvPr/>
        </p:nvSpPr>
        <p:spPr>
          <a:xfrm>
            <a:off x="3722092" y="6628841"/>
            <a:ext cx="17157700" cy="1651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9166"/>
              </a:lnSpc>
            </a:pPr>
            <a:r>
              <a:rPr lang="zh-CN" altLang="en-US" sz="4200" b="0" i="0" dirty="0">
                <a:solidFill>
                  <a:srgbClr val="2C2F3A"/>
                </a:solidFill>
                <a:latin typeface="OPPOSans-R"/>
                <a:ea typeface="OPPOSans-R"/>
              </a:rPr>
              <a:t>快捷键</a:t>
            </a:r>
            <a:r>
              <a:rPr lang="en-US" altLang="zh-CN" sz="4200" b="0" i="0" dirty="0" err="1">
                <a:solidFill>
                  <a:srgbClr val="2C2F3A"/>
                </a:solidFill>
                <a:latin typeface="OPPOSans-R"/>
                <a:ea typeface="OPPOSans-R"/>
              </a:rPr>
              <a:t>ctrl+k</a:t>
            </a:r>
            <a:r>
              <a:rPr lang="zh-CN" altLang="en-US" sz="4200" b="0" i="0" dirty="0">
                <a:solidFill>
                  <a:srgbClr val="2C2F3A"/>
                </a:solidFill>
                <a:latin typeface="OPPOSans-R"/>
                <a:ea typeface="OPPOSans-R"/>
              </a:rPr>
              <a:t>，</a:t>
            </a:r>
            <a:r>
              <a:rPr lang="en-US" altLang="zh-CN" sz="4200" b="0" i="0" dirty="0">
                <a:solidFill>
                  <a:srgbClr val="2C2F3A"/>
                </a:solidFill>
                <a:latin typeface="OPPOSans-R"/>
                <a:ea typeface="OPPOSans-R"/>
              </a:rPr>
              <a:t>x</a:t>
            </a:r>
            <a:r>
              <a:rPr lang="zh-CN" altLang="en-US" sz="4200" b="0" i="0" dirty="0">
                <a:solidFill>
                  <a:srgbClr val="2C2F3A"/>
                </a:solidFill>
                <a:latin typeface="OPPOSans-R"/>
                <a:ea typeface="OPPOSans-R"/>
              </a:rPr>
              <a:t>是</a:t>
            </a:r>
            <a:r>
              <a:rPr lang="en-US" altLang="zh-CN" sz="4200" dirty="0">
                <a:solidFill>
                  <a:srgbClr val="2C2F3A"/>
                </a:solidFill>
                <a:latin typeface="OPPOSans-R"/>
                <a:ea typeface="OPPOSans-R"/>
              </a:rPr>
              <a:t>VS</a:t>
            </a:r>
            <a:r>
              <a:rPr lang="zh-CN" altLang="en-US" sz="4200" b="0" i="0" dirty="0">
                <a:solidFill>
                  <a:srgbClr val="2C2F3A"/>
                </a:solidFill>
                <a:latin typeface="OPPOSans-R"/>
                <a:ea typeface="OPPOSans-R"/>
              </a:rPr>
              <a:t>自带的代码片段，通常用于</a:t>
            </a:r>
            <a:r>
              <a:rPr lang="en-US" altLang="zh-CN" sz="4200" dirty="0">
                <a:solidFill>
                  <a:srgbClr val="2C2F3A"/>
                </a:solidFill>
                <a:latin typeface="OPPOSans-R"/>
                <a:ea typeface="OPPOSans-R"/>
              </a:rPr>
              <a:t>WPF</a:t>
            </a:r>
            <a:r>
              <a:rPr lang="zh-CN" altLang="en-US" sz="4200" dirty="0">
                <a:solidFill>
                  <a:srgbClr val="2C2F3A"/>
                </a:solidFill>
                <a:latin typeface="OPPOSans-R"/>
                <a:ea typeface="OPPOSans-R"/>
              </a:rPr>
              <a:t>的依赖属性和附加属性，</a:t>
            </a:r>
            <a:r>
              <a:rPr lang="en-US" altLang="zh-CN" sz="4200" dirty="0">
                <a:solidFill>
                  <a:srgbClr val="2C2F3A"/>
                </a:solidFill>
                <a:latin typeface="OPPOSans-R"/>
                <a:ea typeface="OPPOSans-R"/>
              </a:rPr>
              <a:t>tab</a:t>
            </a:r>
            <a:r>
              <a:rPr lang="zh-CN" altLang="en-US" sz="4200" dirty="0">
                <a:solidFill>
                  <a:srgbClr val="2C2F3A"/>
                </a:solidFill>
                <a:latin typeface="OPPOSans-R"/>
                <a:ea typeface="OPPOSans-R"/>
              </a:rPr>
              <a:t>键改名，可以自定义片段</a:t>
            </a:r>
            <a:endParaRPr lang="zh-CN" altLang="en-US" dirty="0"/>
          </a:p>
        </p:txBody>
      </p:sp>
      <p:sp>
        <p:nvSpPr>
          <p:cNvPr id="9014" name="Object 9014"/>
          <p:cNvSpPr txBox="1"/>
          <p:nvPr/>
        </p:nvSpPr>
        <p:spPr>
          <a:xfrm>
            <a:off x="3652837" y="3198526"/>
            <a:ext cx="12451800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7000" b="0" i="0" dirty="0">
                <a:solidFill>
                  <a:srgbClr val="0761E7"/>
                </a:solidFill>
                <a:latin typeface="OPPOSans-B"/>
                <a:ea typeface="OPPOSans-B"/>
              </a:rPr>
              <a:t>代码片段</a:t>
            </a:r>
            <a:r>
              <a:rPr lang="en-US" altLang="zh-CN" sz="7000" b="0" i="0" dirty="0">
                <a:solidFill>
                  <a:srgbClr val="0761E7"/>
                </a:solidFill>
                <a:latin typeface="OPPOSans-B"/>
                <a:ea typeface="OPPOSans-B"/>
              </a:rPr>
              <a:t>Snippet</a:t>
            </a:r>
            <a:endParaRPr lang="zh-CN" altLang="en-US" dirty="0"/>
          </a:p>
        </p:txBody>
      </p:sp>
      <p:pic>
        <p:nvPicPr>
          <p:cNvPr id="9015" name="image 90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733800" y="4737100"/>
            <a:ext cx="16814800" cy="88900"/>
          </a:xfrm>
          <a:prstGeom prst="rect">
            <a:avLst/>
          </a:prstGeom>
        </p:spPr>
      </p:pic>
      <p:pic>
        <p:nvPicPr>
          <p:cNvPr id="9016" name="image 90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746499" y="5511800"/>
            <a:ext cx="7916765" cy="838200"/>
          </a:xfrm>
          <a:prstGeom prst="rect">
            <a:avLst/>
          </a:prstGeom>
        </p:spPr>
      </p:pic>
      <p:sp>
        <p:nvSpPr>
          <p:cNvPr id="9017" name="Object 9017"/>
          <p:cNvSpPr txBox="1"/>
          <p:nvPr/>
        </p:nvSpPr>
        <p:spPr>
          <a:xfrm>
            <a:off x="3758846" y="5543149"/>
            <a:ext cx="7549856" cy="685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500" b="0" i="0" dirty="0" err="1">
                <a:solidFill>
                  <a:srgbClr val="FFFFFF"/>
                </a:solidFill>
                <a:latin typeface="OPPOSans-M"/>
                <a:ea typeface="OPPOSans-M"/>
              </a:rPr>
              <a:t>VisualStudio</a:t>
            </a:r>
            <a:r>
              <a:rPr lang="zh-CN" altLang="en-US" sz="4500" b="0" i="0" dirty="0">
                <a:solidFill>
                  <a:srgbClr val="FFFFFF"/>
                </a:solidFill>
                <a:latin typeface="OPPOSans-M"/>
                <a:ea typeface="OPPOSans-M"/>
              </a:rPr>
              <a:t>的代码片段</a:t>
            </a:r>
            <a:endParaRPr lang="zh-CN" altLang="en-US" dirty="0"/>
          </a:p>
        </p:txBody>
      </p:sp>
      <p:sp>
        <p:nvSpPr>
          <p:cNvPr id="9018" name="Object 9018"/>
          <p:cNvSpPr txBox="1"/>
          <p:nvPr/>
        </p:nvSpPr>
        <p:spPr>
          <a:xfrm>
            <a:off x="3712964" y="9956241"/>
            <a:ext cx="17157700" cy="1651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9166"/>
              </a:lnSpc>
            </a:pPr>
            <a:r>
              <a:rPr lang="zh-CN" altLang="en-US" sz="4200" dirty="0">
                <a:solidFill>
                  <a:srgbClr val="2C2F3A"/>
                </a:solidFill>
                <a:latin typeface="OPPOSans-R"/>
                <a:ea typeface="OPPOSans-R"/>
              </a:rPr>
              <a:t>功能和</a:t>
            </a:r>
            <a:r>
              <a:rPr lang="en-US" altLang="zh-CN" sz="4200" dirty="0">
                <a:solidFill>
                  <a:srgbClr val="2C2F3A"/>
                </a:solidFill>
                <a:latin typeface="OPPOSans-R"/>
                <a:ea typeface="OPPOSans-R"/>
              </a:rPr>
              <a:t>VS</a:t>
            </a:r>
            <a:r>
              <a:rPr lang="zh-CN" altLang="en-US" sz="4200" dirty="0">
                <a:solidFill>
                  <a:srgbClr val="2C2F3A"/>
                </a:solidFill>
                <a:latin typeface="OPPOSans-R"/>
                <a:ea typeface="OPPOSans-R"/>
              </a:rPr>
              <a:t>的差不多，可以自定义，快捷键为输入几个字母，自动提示，非常方便</a:t>
            </a:r>
            <a:endParaRPr lang="zh-CN" altLang="en-US" dirty="0"/>
          </a:p>
        </p:txBody>
      </p:sp>
      <p:pic>
        <p:nvPicPr>
          <p:cNvPr id="9019" name="image 901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746500" y="8839200"/>
            <a:ext cx="7282284" cy="838200"/>
          </a:xfrm>
          <a:prstGeom prst="rect">
            <a:avLst/>
          </a:prstGeom>
        </p:spPr>
      </p:pic>
      <p:sp>
        <p:nvSpPr>
          <p:cNvPr id="9020" name="Object 9020"/>
          <p:cNvSpPr txBox="1"/>
          <p:nvPr/>
        </p:nvSpPr>
        <p:spPr>
          <a:xfrm>
            <a:off x="3747337" y="8907459"/>
            <a:ext cx="7150818" cy="685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500" b="0" i="0" dirty="0">
                <a:solidFill>
                  <a:srgbClr val="FFFFFF"/>
                </a:solidFill>
                <a:latin typeface="OPPOSans-M"/>
                <a:ea typeface="OPPOSans-M"/>
              </a:rPr>
              <a:t>ReSharper</a:t>
            </a:r>
            <a:r>
              <a:rPr lang="zh-CN" altLang="en-US" sz="4500" b="0" i="0" dirty="0">
                <a:solidFill>
                  <a:srgbClr val="FFFFFF"/>
                </a:solidFill>
                <a:latin typeface="OPPOSans-M"/>
                <a:ea typeface="OPPOSans-M"/>
              </a:rPr>
              <a:t>的代码模板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76200"/>
            <a:ext cx="24384000" cy="13728700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68800" y="0"/>
            <a:ext cx="15659100" cy="13716000"/>
          </a:xfrm>
          <a:prstGeom prst="rect">
            <a:avLst/>
          </a:prstGeom>
        </p:spPr>
      </p:pic>
      <p:pic>
        <p:nvPicPr>
          <p:cNvPr id="1304" name="image 13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66200" y="4343400"/>
            <a:ext cx="6464300" cy="1562100"/>
          </a:xfrm>
          <a:prstGeom prst="rect">
            <a:avLst/>
          </a:prstGeom>
        </p:spPr>
      </p:pic>
      <p:pic>
        <p:nvPicPr>
          <p:cNvPr id="1305" name="image 130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00400" y="2336800"/>
            <a:ext cx="17995900" cy="8966200"/>
          </a:xfrm>
          <a:prstGeom prst="rect">
            <a:avLst/>
          </a:prstGeom>
        </p:spPr>
      </p:pic>
      <p:sp>
        <p:nvSpPr>
          <p:cNvPr id="1306" name="Object 1306"/>
          <p:cNvSpPr txBox="1"/>
          <p:nvPr/>
        </p:nvSpPr>
        <p:spPr>
          <a:xfrm>
            <a:off x="8966198" y="4431076"/>
            <a:ext cx="6464298" cy="1206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900" b="0" i="0" dirty="0">
                <a:solidFill>
                  <a:srgbClr val="FFFFFF"/>
                </a:solidFill>
                <a:latin typeface="OPPOSans-H"/>
                <a:ea typeface="OPPOSans-H"/>
              </a:rPr>
              <a:t>Part 03</a:t>
            </a:r>
            <a:endParaRPr lang="zh-CN" altLang="en-US" dirty="0"/>
          </a:p>
        </p:txBody>
      </p:sp>
      <p:sp>
        <p:nvSpPr>
          <p:cNvPr id="1307" name="Object 1307"/>
          <p:cNvSpPr txBox="1"/>
          <p:nvPr/>
        </p:nvSpPr>
        <p:spPr>
          <a:xfrm>
            <a:off x="3698360" y="6448242"/>
            <a:ext cx="16987269" cy="2070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3500" dirty="0">
                <a:solidFill>
                  <a:srgbClr val="FFFFFF"/>
                </a:solidFill>
                <a:latin typeface="OPPOSans-H"/>
                <a:ea typeface="OPPOSans-H"/>
              </a:rPr>
              <a:t>导航查找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2074" y="1309716"/>
            <a:ext cx="304800" cy="3048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11974" y="1309716"/>
            <a:ext cx="304800" cy="3048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5921" y="5461494"/>
            <a:ext cx="7708211" cy="6026596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1940474" y="12096922"/>
            <a:ext cx="5626100" cy="317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83333"/>
              </a:lnSpc>
            </a:pPr>
            <a:r>
              <a:rPr lang="zh-CN" sz="2500" b="0" i="0" dirty="0">
                <a:solidFill>
                  <a:srgbClr val="C9CACA"/>
                </a:solidFill>
                <a:latin typeface="OPPOSans-R"/>
                <a:ea typeface="OPPOSans-R"/>
              </a:rPr>
              <a:t>Enterprise Culture</a:t>
            </a:r>
            <a:endParaRPr lang="zh-CN" altLang="en-US"/>
          </a:p>
        </p:txBody>
      </p:sp>
      <p:grpSp>
        <p:nvGrpSpPr>
          <p:cNvPr id="105" name="组合 105"/>
          <p:cNvGrpSpPr/>
          <p:nvPr/>
        </p:nvGrpSpPr>
        <p:grpSpPr>
          <a:xfrm>
            <a:off x="10706100" y="2792383"/>
            <a:ext cx="13703300" cy="2540000"/>
            <a:chOff x="10706100" y="2792383"/>
            <a:chExt cx="13703300" cy="2540000"/>
          </a:xfrm>
        </p:grpSpPr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706100" y="2970183"/>
              <a:ext cx="13703300" cy="2184400"/>
            </a:xfrm>
            <a:prstGeom prst="rect">
              <a:avLst/>
            </a:prstGeom>
          </p:spPr>
        </p:pic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061700" y="2792383"/>
              <a:ext cx="2184400" cy="2540000"/>
            </a:xfrm>
            <a:prstGeom prst="rect">
              <a:avLst/>
            </a:prstGeom>
          </p:spPr>
        </p:pic>
        <p:sp>
          <p:nvSpPr>
            <p:cNvPr id="108" name="Object 108"/>
            <p:cNvSpPr txBox="1"/>
            <p:nvPr/>
          </p:nvSpPr>
          <p:spPr>
            <a:xfrm>
              <a:off x="11252200" y="3361777"/>
              <a:ext cx="3009900" cy="1270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lang="zh-CN" sz="10000" b="0" i="0" spc="1335" dirty="0">
                  <a:solidFill>
                    <a:srgbClr val="FFFFFF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  <p:sp>
          <p:nvSpPr>
            <p:cNvPr id="109" name="Object 109"/>
            <p:cNvSpPr txBox="1"/>
            <p:nvPr/>
          </p:nvSpPr>
          <p:spPr>
            <a:xfrm>
              <a:off x="13652500" y="3526607"/>
              <a:ext cx="4057650" cy="444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lang="en-US" altLang="zh-CN" sz="3500" b="0" i="0" dirty="0" err="1">
                  <a:solidFill>
                    <a:srgbClr val="FFFFFF"/>
                  </a:solidFill>
                  <a:latin typeface="OPPOSans-B"/>
                  <a:ea typeface="OPPOSans-B"/>
                </a:rPr>
                <a:t>Ctrl+n</a:t>
              </a:r>
              <a:endParaRPr lang="zh-CN" altLang="en-US" dirty="0"/>
            </a:p>
          </p:txBody>
        </p:sp>
        <p:sp>
          <p:nvSpPr>
            <p:cNvPr id="1010" name="Object 1010"/>
            <p:cNvSpPr txBox="1"/>
            <p:nvPr/>
          </p:nvSpPr>
          <p:spPr>
            <a:xfrm>
              <a:off x="13652500" y="4107557"/>
              <a:ext cx="10464800" cy="482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lang="zh-CN" altLang="en-US" sz="2800" b="0" i="0" dirty="0">
                  <a:solidFill>
                    <a:srgbClr val="FFFFFF"/>
                  </a:solidFill>
                  <a:latin typeface="OPPOSans-R"/>
                  <a:ea typeface="OPPOSans-R"/>
                </a:rPr>
                <a:t>根据名字模糊匹配所有字段，属性，类名，文件等所有</a:t>
              </a:r>
              <a:endParaRPr lang="zh-CN" altLang="en-US" dirty="0"/>
            </a:p>
          </p:txBody>
        </p:sp>
      </p:grpSp>
      <p:grpSp>
        <p:nvGrpSpPr>
          <p:cNvPr id="1011" name="组合 1011"/>
          <p:cNvGrpSpPr/>
          <p:nvPr/>
        </p:nvGrpSpPr>
        <p:grpSpPr>
          <a:xfrm>
            <a:off x="10706100" y="5954683"/>
            <a:ext cx="13703300" cy="2540000"/>
            <a:chOff x="10706100" y="5954683"/>
            <a:chExt cx="13703300" cy="2540000"/>
          </a:xfrm>
        </p:grpSpPr>
        <p:pic>
          <p:nvPicPr>
            <p:cNvPr id="1012" name="image 1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706100" y="6132483"/>
              <a:ext cx="13703300" cy="2184400"/>
            </a:xfrm>
            <a:prstGeom prst="rect">
              <a:avLst/>
            </a:prstGeom>
          </p:spPr>
        </p:pic>
        <p:pic>
          <p:nvPicPr>
            <p:cNvPr id="1013" name="image 10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061700" y="5954683"/>
              <a:ext cx="2184400" cy="2540000"/>
            </a:xfrm>
            <a:prstGeom prst="rect">
              <a:avLst/>
            </a:prstGeom>
          </p:spPr>
        </p:pic>
        <p:sp>
          <p:nvSpPr>
            <p:cNvPr id="1014" name="Object 1014"/>
            <p:cNvSpPr txBox="1"/>
            <p:nvPr/>
          </p:nvSpPr>
          <p:spPr>
            <a:xfrm>
              <a:off x="11252200" y="6524077"/>
              <a:ext cx="3009900" cy="1270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lang="zh-CN" sz="10000" b="0" i="0" dirty="0">
                  <a:solidFill>
                    <a:srgbClr val="FFFFFF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  <p:sp>
          <p:nvSpPr>
            <p:cNvPr id="1015" name="Object 1015"/>
            <p:cNvSpPr txBox="1"/>
            <p:nvPr/>
          </p:nvSpPr>
          <p:spPr>
            <a:xfrm>
              <a:off x="13652500" y="6695637"/>
              <a:ext cx="4057650" cy="444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lang="en-US" altLang="zh-CN" sz="3500" b="0" i="0" dirty="0" err="1">
                  <a:solidFill>
                    <a:srgbClr val="FFFFFF"/>
                  </a:solidFill>
                  <a:latin typeface="OPPOSans-B"/>
                  <a:ea typeface="OPPOSans-B"/>
                </a:rPr>
                <a:t>Ctrl+shift+n</a:t>
              </a:r>
              <a:endParaRPr lang="zh-CN" altLang="en-US" dirty="0"/>
            </a:p>
          </p:txBody>
        </p:sp>
        <p:sp>
          <p:nvSpPr>
            <p:cNvPr id="1016" name="Object 1016"/>
            <p:cNvSpPr txBox="1"/>
            <p:nvPr/>
          </p:nvSpPr>
          <p:spPr>
            <a:xfrm>
              <a:off x="13652500" y="7269857"/>
              <a:ext cx="10464800" cy="482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lang="zh-CN" altLang="en-US" sz="2800" b="0" i="0" dirty="0">
                  <a:solidFill>
                    <a:srgbClr val="FFFFFF"/>
                  </a:solidFill>
                  <a:latin typeface="OPPOSans-R"/>
                  <a:ea typeface="OPPOSans-R"/>
                </a:rPr>
                <a:t>根据名字模糊匹配文件名称或者文件夹名称</a:t>
              </a:r>
              <a:endParaRPr lang="zh-CN" altLang="en-US" sz="2800" dirty="0"/>
            </a:p>
          </p:txBody>
        </p:sp>
      </p:grpSp>
      <p:grpSp>
        <p:nvGrpSpPr>
          <p:cNvPr id="1017" name="组合 1017"/>
          <p:cNvGrpSpPr/>
          <p:nvPr/>
        </p:nvGrpSpPr>
        <p:grpSpPr>
          <a:xfrm>
            <a:off x="10706100" y="9104283"/>
            <a:ext cx="13703300" cy="2540000"/>
            <a:chOff x="10706100" y="9104283"/>
            <a:chExt cx="13703300" cy="2540000"/>
          </a:xfrm>
        </p:grpSpPr>
        <p:pic>
          <p:nvPicPr>
            <p:cNvPr id="1018" name="image 101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706100" y="9282083"/>
              <a:ext cx="13703300" cy="2184400"/>
            </a:xfrm>
            <a:prstGeom prst="rect">
              <a:avLst/>
            </a:prstGeom>
          </p:spPr>
        </p:pic>
        <p:pic>
          <p:nvPicPr>
            <p:cNvPr id="1019" name="image 101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061700" y="9104283"/>
              <a:ext cx="2184400" cy="2540000"/>
            </a:xfrm>
            <a:prstGeom prst="rect">
              <a:avLst/>
            </a:prstGeom>
          </p:spPr>
        </p:pic>
        <p:sp>
          <p:nvSpPr>
            <p:cNvPr id="1020" name="Object 1020"/>
            <p:cNvSpPr txBox="1"/>
            <p:nvPr/>
          </p:nvSpPr>
          <p:spPr>
            <a:xfrm>
              <a:off x="11252200" y="9673677"/>
              <a:ext cx="3009900" cy="1270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lang="zh-CN" sz="10000" b="0" i="0" dirty="0">
                  <a:solidFill>
                    <a:srgbClr val="FFFFFF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  <p:sp>
          <p:nvSpPr>
            <p:cNvPr id="1021" name="Object 1021"/>
            <p:cNvSpPr txBox="1"/>
            <p:nvPr/>
          </p:nvSpPr>
          <p:spPr>
            <a:xfrm>
              <a:off x="13652500" y="9836285"/>
              <a:ext cx="4057650" cy="444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lang="zh-CN" altLang="en-US" sz="3500" dirty="0">
                  <a:solidFill>
                    <a:srgbClr val="FFFFFF"/>
                  </a:solidFill>
                  <a:latin typeface="OPPOSans-B"/>
                  <a:ea typeface="OPPOSans-B"/>
                </a:rPr>
                <a:t>其他</a:t>
              </a:r>
              <a:endParaRPr lang="zh-CN" altLang="en-US" dirty="0"/>
            </a:p>
          </p:txBody>
        </p:sp>
        <p:sp>
          <p:nvSpPr>
            <p:cNvPr id="1022" name="Object 1022"/>
            <p:cNvSpPr txBox="1"/>
            <p:nvPr/>
          </p:nvSpPr>
          <p:spPr>
            <a:xfrm>
              <a:off x="13652500" y="10421361"/>
              <a:ext cx="10464800" cy="482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166"/>
                </a:lnSpc>
              </a:pPr>
              <a:r>
                <a:rPr lang="zh-CN" altLang="en-US" sz="2800" b="0" i="0" dirty="0">
                  <a:solidFill>
                    <a:srgbClr val="FFFFFF"/>
                  </a:solidFill>
                  <a:latin typeface="OPPOSans-R"/>
                  <a:ea typeface="OPPOSans-R"/>
                </a:rPr>
                <a:t>在页面内通过控制键能找到上一个下一个元素</a:t>
              </a:r>
              <a:endParaRPr lang="zh-CN" altLang="en-US" dirty="0"/>
            </a:p>
          </p:txBody>
        </p:sp>
      </p:grpSp>
      <p:grpSp>
        <p:nvGrpSpPr>
          <p:cNvPr id="1023" name="组合 1023"/>
          <p:cNvGrpSpPr/>
          <p:nvPr/>
        </p:nvGrpSpPr>
        <p:grpSpPr>
          <a:xfrm>
            <a:off x="1940474" y="2716183"/>
            <a:ext cx="8229600" cy="1983806"/>
            <a:chOff x="1940474" y="2716183"/>
            <a:chExt cx="8229600" cy="1983806"/>
          </a:xfrm>
        </p:grpSpPr>
        <p:sp>
          <p:nvSpPr>
            <p:cNvPr id="1024" name="Object 1024"/>
            <p:cNvSpPr txBox="1"/>
            <p:nvPr/>
          </p:nvSpPr>
          <p:spPr>
            <a:xfrm>
              <a:off x="1940474" y="2716183"/>
              <a:ext cx="8229600" cy="9144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83333"/>
                </a:lnSpc>
              </a:pPr>
              <a:r>
                <a:rPr lang="zh-CN" altLang="en-US" sz="7200" b="0" i="0" dirty="0">
                  <a:solidFill>
                    <a:srgbClr val="1B1B1B"/>
                  </a:solidFill>
                  <a:latin typeface="OPPOSans-B"/>
                  <a:ea typeface="OPPOSans-B"/>
                </a:rPr>
                <a:t>导航</a:t>
              </a:r>
              <a:endParaRPr lang="zh-CN" altLang="en-US" dirty="0"/>
            </a:p>
          </p:txBody>
        </p:sp>
        <p:sp>
          <p:nvSpPr>
            <p:cNvPr id="1025" name="Object 1025"/>
            <p:cNvSpPr txBox="1"/>
            <p:nvPr/>
          </p:nvSpPr>
          <p:spPr>
            <a:xfrm>
              <a:off x="1940474" y="4064989"/>
              <a:ext cx="8229597" cy="635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4200" dirty="0">
                  <a:solidFill>
                    <a:srgbClr val="2254F4"/>
                  </a:solidFill>
                  <a:latin typeface="OPPOSans-R"/>
                  <a:ea typeface="OPPOSans-R"/>
                </a:rPr>
                <a:t>Navigate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145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76200"/>
            <a:ext cx="24384000" cy="13728700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68800" y="0"/>
            <a:ext cx="15659100" cy="13716000"/>
          </a:xfrm>
          <a:prstGeom prst="rect">
            <a:avLst/>
          </a:prstGeom>
        </p:spPr>
      </p:pic>
      <p:pic>
        <p:nvPicPr>
          <p:cNvPr id="1304" name="image 13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66200" y="4343400"/>
            <a:ext cx="6464300" cy="1562100"/>
          </a:xfrm>
          <a:prstGeom prst="rect">
            <a:avLst/>
          </a:prstGeom>
        </p:spPr>
      </p:pic>
      <p:pic>
        <p:nvPicPr>
          <p:cNvPr id="1305" name="image 130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00400" y="2336800"/>
            <a:ext cx="17995900" cy="8966200"/>
          </a:xfrm>
          <a:prstGeom prst="rect">
            <a:avLst/>
          </a:prstGeom>
        </p:spPr>
      </p:pic>
      <p:sp>
        <p:nvSpPr>
          <p:cNvPr id="1306" name="Object 1306"/>
          <p:cNvSpPr txBox="1"/>
          <p:nvPr/>
        </p:nvSpPr>
        <p:spPr>
          <a:xfrm>
            <a:off x="8966198" y="4431076"/>
            <a:ext cx="6464298" cy="1206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900" b="0" i="0" dirty="0">
                <a:solidFill>
                  <a:srgbClr val="FFFFFF"/>
                </a:solidFill>
                <a:latin typeface="OPPOSans-H"/>
                <a:ea typeface="OPPOSans-H"/>
              </a:rPr>
              <a:t>Part</a:t>
            </a:r>
            <a:r>
              <a:rPr lang="en-US" altLang="zh-CN" sz="7900" dirty="0">
                <a:solidFill>
                  <a:srgbClr val="FFFFFF"/>
                </a:solidFill>
                <a:latin typeface="OPPOSans-H"/>
                <a:ea typeface="OPPOSans-H"/>
              </a:rPr>
              <a:t>04</a:t>
            </a:r>
            <a:endParaRPr lang="zh-CN" altLang="en-US" dirty="0"/>
          </a:p>
        </p:txBody>
      </p:sp>
      <p:sp>
        <p:nvSpPr>
          <p:cNvPr id="1307" name="Object 1307"/>
          <p:cNvSpPr txBox="1"/>
          <p:nvPr/>
        </p:nvSpPr>
        <p:spPr>
          <a:xfrm>
            <a:off x="3698360" y="6448242"/>
            <a:ext cx="16987269" cy="2070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3500" dirty="0">
                <a:solidFill>
                  <a:srgbClr val="FFFFFF"/>
                </a:solidFill>
                <a:latin typeface="OPPOSans-H"/>
                <a:ea typeface="OPPOSans-H"/>
              </a:rPr>
              <a:t>其他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438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1"/>
          <p:cNvGrpSpPr/>
          <p:nvPr/>
        </p:nvGrpSpPr>
        <p:grpSpPr>
          <a:xfrm>
            <a:off x="1974850" y="6306470"/>
            <a:ext cx="5753100" cy="2082800"/>
            <a:chOff x="1974850" y="6306470"/>
            <a:chExt cx="5753100" cy="2082800"/>
          </a:xfrm>
        </p:grpSpPr>
        <p:pic>
          <p:nvPicPr>
            <p:cNvPr id="102" name="image 1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74850" y="6306470"/>
              <a:ext cx="5753100" cy="2082800"/>
            </a:xfrm>
            <a:prstGeom prst="rect">
              <a:avLst/>
            </a:prstGeom>
          </p:spPr>
        </p:pic>
        <p:sp>
          <p:nvSpPr>
            <p:cNvPr id="103" name="Object 103"/>
            <p:cNvSpPr txBox="1"/>
            <p:nvPr/>
          </p:nvSpPr>
          <p:spPr>
            <a:xfrm>
              <a:off x="2405150" y="6510043"/>
              <a:ext cx="2810179" cy="1524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0" b="0" i="0" spc="-700" dirty="0">
                  <a:solidFill>
                    <a:srgbClr val="FFFFFF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  <p:sp>
          <p:nvSpPr>
            <p:cNvPr id="104" name="Object 104"/>
            <p:cNvSpPr txBox="1"/>
            <p:nvPr/>
          </p:nvSpPr>
          <p:spPr>
            <a:xfrm>
              <a:off x="4027884" y="7342881"/>
              <a:ext cx="3420656" cy="482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200" spc="32" dirty="0" err="1">
                  <a:solidFill>
                    <a:srgbClr val="FFFFFF"/>
                  </a:solidFill>
                  <a:latin typeface="OPPOSans-R"/>
                  <a:ea typeface="OPPOSans-R"/>
                </a:rPr>
                <a:t>Alt+Ins</a:t>
              </a:r>
              <a:endParaRPr lang="zh-CN" altLang="en-US" dirty="0"/>
            </a:p>
          </p:txBody>
        </p:sp>
        <p:sp>
          <p:nvSpPr>
            <p:cNvPr id="105" name="Object 105"/>
            <p:cNvSpPr txBox="1"/>
            <p:nvPr/>
          </p:nvSpPr>
          <p:spPr>
            <a:xfrm>
              <a:off x="3991570" y="6715712"/>
              <a:ext cx="3338185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4000" b="1" spc="40" dirty="0">
                  <a:solidFill>
                    <a:srgbClr val="FFFFFF"/>
                  </a:solidFill>
                  <a:latin typeface="OPPOSans-M"/>
                  <a:ea typeface="OPPOSans-M"/>
                </a:rPr>
                <a:t>智能插入</a:t>
              </a:r>
              <a:endParaRPr lang="zh-CN" altLang="en-US" dirty="0"/>
            </a:p>
          </p:txBody>
        </p:sp>
      </p:grpSp>
      <p:grpSp>
        <p:nvGrpSpPr>
          <p:cNvPr id="106" name="组合 106"/>
          <p:cNvGrpSpPr/>
          <p:nvPr/>
        </p:nvGrpSpPr>
        <p:grpSpPr>
          <a:xfrm>
            <a:off x="6864350" y="5379370"/>
            <a:ext cx="5753100" cy="3009900"/>
            <a:chOff x="6864350" y="5379370"/>
            <a:chExt cx="5753100" cy="3009900"/>
          </a:xfrm>
        </p:grpSpPr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864350" y="5379370"/>
              <a:ext cx="5753100" cy="2082800"/>
            </a:xfrm>
            <a:prstGeom prst="rect">
              <a:avLst/>
            </a:prstGeom>
          </p:spPr>
        </p:pic>
        <p:pic>
          <p:nvPicPr>
            <p:cNvPr id="108" name="image 10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864350" y="7424070"/>
              <a:ext cx="863600" cy="965200"/>
            </a:xfrm>
            <a:prstGeom prst="rect">
              <a:avLst/>
            </a:prstGeom>
          </p:spPr>
        </p:pic>
        <p:sp>
          <p:nvSpPr>
            <p:cNvPr id="109" name="Object 109"/>
            <p:cNvSpPr txBox="1"/>
            <p:nvPr/>
          </p:nvSpPr>
          <p:spPr>
            <a:xfrm>
              <a:off x="7281950" y="5595643"/>
              <a:ext cx="2636748" cy="1524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0" b="0" i="0" spc="-700" dirty="0">
                  <a:solidFill>
                    <a:srgbClr val="FFFFFF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  <p:sp>
          <p:nvSpPr>
            <p:cNvPr id="1010" name="Object 1010"/>
            <p:cNvSpPr txBox="1"/>
            <p:nvPr/>
          </p:nvSpPr>
          <p:spPr>
            <a:xfrm>
              <a:off x="9127132" y="6428481"/>
              <a:ext cx="3019755" cy="482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200" b="0" i="0" spc="32" dirty="0" err="1">
                  <a:solidFill>
                    <a:srgbClr val="FFFFFF"/>
                  </a:solidFill>
                  <a:latin typeface="OPPOSans-R"/>
                  <a:ea typeface="OPPOSans-R"/>
                </a:rPr>
                <a:t>Alt+Shift</a:t>
              </a:r>
              <a:r>
                <a:rPr lang="en-US" altLang="zh-CN" sz="3200" b="0" i="0" spc="32" dirty="0">
                  <a:solidFill>
                    <a:srgbClr val="FFFFFF"/>
                  </a:solidFill>
                  <a:latin typeface="OPPOSans-R"/>
                  <a:ea typeface="OPPOSans-R"/>
                </a:rPr>
                <a:t>+</a:t>
              </a:r>
              <a:r>
                <a:rPr lang="zh-CN" altLang="en-US" sz="3200" b="0" i="0" spc="32" dirty="0">
                  <a:solidFill>
                    <a:srgbClr val="FFFFFF"/>
                  </a:solidFill>
                  <a:latin typeface="OPPOSans-R"/>
                  <a:ea typeface="OPPOSans-R"/>
                </a:rPr>
                <a:t>空格</a:t>
              </a:r>
              <a:endParaRPr lang="zh-CN" altLang="en-US" dirty="0"/>
            </a:p>
          </p:txBody>
        </p:sp>
        <p:sp>
          <p:nvSpPr>
            <p:cNvPr id="1011" name="Object 1011"/>
            <p:cNvSpPr txBox="1"/>
            <p:nvPr/>
          </p:nvSpPr>
          <p:spPr>
            <a:xfrm>
              <a:off x="9098954" y="5799724"/>
              <a:ext cx="3047936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4000" b="1" i="0" spc="40" dirty="0">
                  <a:solidFill>
                    <a:srgbClr val="FFFFFF"/>
                  </a:solidFill>
                  <a:latin typeface="OPPOSans-M"/>
                  <a:ea typeface="OPPOSans-M"/>
                </a:rPr>
                <a:t>智能补全</a:t>
              </a:r>
              <a:endParaRPr lang="zh-CN" altLang="en-US" dirty="0"/>
            </a:p>
          </p:txBody>
        </p:sp>
      </p:grpSp>
      <p:grpSp>
        <p:nvGrpSpPr>
          <p:cNvPr id="1012" name="组合 1012"/>
          <p:cNvGrpSpPr/>
          <p:nvPr/>
        </p:nvGrpSpPr>
        <p:grpSpPr>
          <a:xfrm>
            <a:off x="11753850" y="4452270"/>
            <a:ext cx="5765800" cy="3009900"/>
            <a:chOff x="11753850" y="4452270"/>
            <a:chExt cx="5765800" cy="3009900"/>
          </a:xfrm>
        </p:grpSpPr>
        <p:pic>
          <p:nvPicPr>
            <p:cNvPr id="1013" name="image 10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753850" y="6496970"/>
              <a:ext cx="863600" cy="965200"/>
            </a:xfrm>
            <a:prstGeom prst="rect">
              <a:avLst/>
            </a:prstGeom>
          </p:spPr>
        </p:pic>
        <p:pic>
          <p:nvPicPr>
            <p:cNvPr id="1014" name="image 101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753850" y="4452270"/>
              <a:ext cx="5765800" cy="2082800"/>
            </a:xfrm>
            <a:prstGeom prst="rect">
              <a:avLst/>
            </a:prstGeom>
          </p:spPr>
        </p:pic>
        <p:sp>
          <p:nvSpPr>
            <p:cNvPr id="1015" name="Object 1015"/>
            <p:cNvSpPr txBox="1"/>
            <p:nvPr/>
          </p:nvSpPr>
          <p:spPr>
            <a:xfrm>
              <a:off x="12146050" y="4655843"/>
              <a:ext cx="2811720" cy="1524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0" b="0" i="0" spc="-700" dirty="0">
                  <a:solidFill>
                    <a:srgbClr val="FFFFFF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  <p:sp>
          <p:nvSpPr>
            <p:cNvPr id="1016" name="Object 1016"/>
            <p:cNvSpPr txBox="1"/>
            <p:nvPr/>
          </p:nvSpPr>
          <p:spPr>
            <a:xfrm>
              <a:off x="13992423" y="5479751"/>
              <a:ext cx="3548715" cy="482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200" b="0" i="0" spc="32" dirty="0">
                  <a:solidFill>
                    <a:srgbClr val="FFFFFF"/>
                  </a:solidFill>
                  <a:latin typeface="OPPOSans-R"/>
                  <a:ea typeface="OPPOSans-R"/>
                </a:rPr>
                <a:t>Alt+</a:t>
              </a:r>
              <a:r>
                <a:rPr lang="zh-CN" altLang="en-US" sz="3200" spc="32" dirty="0">
                  <a:solidFill>
                    <a:srgbClr val="FFFFFF"/>
                  </a:solidFill>
                  <a:latin typeface="OPPOSans-R"/>
                  <a:ea typeface="OPPOSans-R"/>
                </a:rPr>
                <a:t>回车</a:t>
              </a:r>
              <a:endParaRPr lang="zh-CN" altLang="en-US" dirty="0"/>
            </a:p>
          </p:txBody>
        </p:sp>
        <p:sp>
          <p:nvSpPr>
            <p:cNvPr id="1017" name="Object 1017"/>
            <p:cNvSpPr txBox="1"/>
            <p:nvPr/>
          </p:nvSpPr>
          <p:spPr>
            <a:xfrm>
              <a:off x="13966626" y="4814680"/>
              <a:ext cx="2981634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4000" b="1" spc="40" dirty="0">
                  <a:solidFill>
                    <a:srgbClr val="FFFFFF"/>
                  </a:solidFill>
                  <a:latin typeface="OPPOSans-M"/>
                  <a:ea typeface="OPPOSans-M"/>
                </a:rPr>
                <a:t>智能提示</a:t>
              </a:r>
              <a:endParaRPr lang="zh-CN" altLang="en-US" dirty="0"/>
            </a:p>
          </p:txBody>
        </p:sp>
      </p:grpSp>
      <p:grpSp>
        <p:nvGrpSpPr>
          <p:cNvPr id="1018" name="组合 1018"/>
          <p:cNvGrpSpPr/>
          <p:nvPr/>
        </p:nvGrpSpPr>
        <p:grpSpPr>
          <a:xfrm>
            <a:off x="16656050" y="3512470"/>
            <a:ext cx="5753100" cy="3022600"/>
            <a:chOff x="16656050" y="3512470"/>
            <a:chExt cx="5753100" cy="3022600"/>
          </a:xfrm>
        </p:grpSpPr>
        <p:pic>
          <p:nvPicPr>
            <p:cNvPr id="1019" name="image 101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6656050" y="3512470"/>
              <a:ext cx="5753100" cy="2095500"/>
            </a:xfrm>
            <a:prstGeom prst="rect">
              <a:avLst/>
            </a:prstGeom>
          </p:spPr>
        </p:pic>
        <p:pic>
          <p:nvPicPr>
            <p:cNvPr id="1020" name="image 102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6656050" y="5569870"/>
              <a:ext cx="863600" cy="965200"/>
            </a:xfrm>
            <a:prstGeom prst="rect">
              <a:avLst/>
            </a:prstGeom>
          </p:spPr>
        </p:pic>
        <p:sp>
          <p:nvSpPr>
            <p:cNvPr id="1021" name="Object 1021"/>
            <p:cNvSpPr txBox="1"/>
            <p:nvPr/>
          </p:nvSpPr>
          <p:spPr>
            <a:xfrm>
              <a:off x="17060950" y="3754143"/>
              <a:ext cx="2823679" cy="1524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0" b="0" i="0" spc="-700" dirty="0">
                  <a:solidFill>
                    <a:srgbClr val="FFFFFF"/>
                  </a:solidFill>
                  <a:latin typeface="OPPOSans-B"/>
                  <a:ea typeface="OPPOSans-B"/>
                </a:rPr>
                <a:t>04</a:t>
              </a:r>
              <a:endParaRPr lang="zh-CN" altLang="en-US"/>
            </a:p>
          </p:txBody>
        </p:sp>
        <p:sp>
          <p:nvSpPr>
            <p:cNvPr id="1022" name="Object 1022"/>
            <p:cNvSpPr txBox="1"/>
            <p:nvPr/>
          </p:nvSpPr>
          <p:spPr>
            <a:xfrm>
              <a:off x="18913078" y="4612381"/>
              <a:ext cx="3394468" cy="482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200" b="0" i="0" spc="32" dirty="0" err="1">
                  <a:solidFill>
                    <a:srgbClr val="FFFFFF"/>
                  </a:solidFill>
                  <a:latin typeface="OPPOSans-R"/>
                  <a:ea typeface="OPPOSans-R"/>
                </a:rPr>
                <a:t>Ctrl+Shift</a:t>
              </a:r>
              <a:r>
                <a:rPr lang="en-US" altLang="zh-CN" sz="3200" b="0" i="0" spc="32" dirty="0">
                  <a:solidFill>
                    <a:srgbClr val="FFFFFF"/>
                  </a:solidFill>
                  <a:latin typeface="OPPOSans-R"/>
                  <a:ea typeface="OPPOSans-R"/>
                </a:rPr>
                <a:t>+</a:t>
              </a:r>
              <a:r>
                <a:rPr lang="zh-CN" altLang="en-US" sz="3200" b="0" i="0" spc="32" dirty="0">
                  <a:solidFill>
                    <a:srgbClr val="FFFFFF"/>
                  </a:solidFill>
                  <a:latin typeface="OPPOSans-R"/>
                  <a:ea typeface="OPPOSans-R"/>
                </a:rPr>
                <a:t>数字</a:t>
              </a:r>
              <a:endParaRPr lang="zh-CN" altLang="en-US" dirty="0"/>
            </a:p>
          </p:txBody>
        </p:sp>
        <p:sp>
          <p:nvSpPr>
            <p:cNvPr id="1023" name="Object 1023"/>
            <p:cNvSpPr txBox="1"/>
            <p:nvPr/>
          </p:nvSpPr>
          <p:spPr>
            <a:xfrm>
              <a:off x="18885693" y="3919727"/>
              <a:ext cx="2893232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4000" b="1" i="0" spc="40" dirty="0">
                  <a:solidFill>
                    <a:srgbClr val="FFFFFF"/>
                  </a:solidFill>
                  <a:latin typeface="OPPOSans-M"/>
                  <a:ea typeface="OPPOSans-M"/>
                </a:rPr>
                <a:t>书签</a:t>
              </a:r>
              <a:endParaRPr lang="zh-CN" altLang="en-US" dirty="0"/>
            </a:p>
          </p:txBody>
        </p:sp>
      </p:grpSp>
      <p:sp>
        <p:nvSpPr>
          <p:cNvPr id="1024" name="Object 1024"/>
          <p:cNvSpPr txBox="1"/>
          <p:nvPr/>
        </p:nvSpPr>
        <p:spPr>
          <a:xfrm>
            <a:off x="2321520" y="9031372"/>
            <a:ext cx="4568228" cy="3200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spc="28" dirty="0">
                <a:solidFill>
                  <a:srgbClr val="7A7A7A"/>
                </a:solidFill>
                <a:latin typeface="OPPOSans-R"/>
                <a:ea typeface="OPPOSans-R"/>
              </a:rPr>
              <a:t>插入构造函数，根据当前字段和属性，可视化选择参数</a:t>
            </a:r>
            <a:endParaRPr lang="en-US" altLang="zh-CN" sz="2800" spc="28" dirty="0">
              <a:solidFill>
                <a:srgbClr val="7A7A7A"/>
              </a:solidFill>
              <a:latin typeface="OPPOSans-R"/>
              <a:ea typeface="OPPOSans-R"/>
            </a:endParaRP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spc="28" dirty="0">
                <a:solidFill>
                  <a:srgbClr val="7A7A7A"/>
                </a:solidFill>
                <a:latin typeface="OPPOSans-R"/>
                <a:ea typeface="OPPOSans-R"/>
              </a:rPr>
              <a:t>插入重新定义的相等或比较函数</a:t>
            </a:r>
            <a:endParaRPr lang="zh-CN" altLang="en-US" sz="2800" dirty="0"/>
          </a:p>
        </p:txBody>
      </p:sp>
      <p:sp>
        <p:nvSpPr>
          <p:cNvPr id="1026" name="Object 1026"/>
          <p:cNvSpPr txBox="1"/>
          <p:nvPr/>
        </p:nvSpPr>
        <p:spPr>
          <a:xfrm>
            <a:off x="8011120" y="8321561"/>
            <a:ext cx="4606328" cy="3200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spc="28" dirty="0">
                <a:solidFill>
                  <a:srgbClr val="7A7A7A"/>
                </a:solidFill>
                <a:latin typeface="OPPOSans-R"/>
                <a:ea typeface="OPPOSans-R"/>
              </a:rPr>
              <a:t>补全代码提示</a:t>
            </a:r>
            <a:endParaRPr lang="zh-CN" altLang="en-US" sz="2800" dirty="0"/>
          </a:p>
        </p:txBody>
      </p:sp>
      <p:sp>
        <p:nvSpPr>
          <p:cNvPr id="1030" name="Object 1030"/>
          <p:cNvSpPr txBox="1"/>
          <p:nvPr/>
        </p:nvSpPr>
        <p:spPr>
          <a:xfrm>
            <a:off x="17839823" y="6535070"/>
            <a:ext cx="4464443" cy="3200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spc="28" dirty="0">
                <a:solidFill>
                  <a:srgbClr val="7A7A7A"/>
                </a:solidFill>
                <a:latin typeface="OPPOSans-R"/>
                <a:ea typeface="OPPOSans-R"/>
              </a:rPr>
              <a:t>打了书签之后，可用</a:t>
            </a:r>
            <a:r>
              <a:rPr lang="en-US" altLang="zh-CN" sz="2800" b="0" i="0" spc="28" dirty="0">
                <a:solidFill>
                  <a:srgbClr val="7A7A7A"/>
                </a:solidFill>
                <a:latin typeface="OPPOSans-R"/>
                <a:ea typeface="OPPOSans-R"/>
              </a:rPr>
              <a:t>ctrl+</a:t>
            </a:r>
            <a:r>
              <a:rPr lang="zh-CN" altLang="en-US" sz="2800" b="0" i="0" spc="28" dirty="0">
                <a:solidFill>
                  <a:srgbClr val="7A7A7A"/>
                </a:solidFill>
                <a:latin typeface="OPPOSans-R"/>
                <a:ea typeface="OPPOSans-R"/>
              </a:rPr>
              <a:t>数字快速定位</a:t>
            </a:r>
            <a:endParaRPr lang="zh-CN" altLang="en-US" sz="2800" dirty="0"/>
          </a:p>
        </p:txBody>
      </p:sp>
      <p:sp>
        <p:nvSpPr>
          <p:cNvPr id="1032" name="Object 1032"/>
          <p:cNvSpPr txBox="1"/>
          <p:nvPr/>
        </p:nvSpPr>
        <p:spPr>
          <a:xfrm>
            <a:off x="8060355" y="2023959"/>
            <a:ext cx="8263289" cy="520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1033" name="Object 1033"/>
          <p:cNvSpPr txBox="1"/>
          <p:nvPr/>
        </p:nvSpPr>
        <p:spPr>
          <a:xfrm>
            <a:off x="7727954" y="1109559"/>
            <a:ext cx="8928087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6000" b="0" i="0" dirty="0">
                <a:solidFill>
                  <a:srgbClr val="1B1B1B"/>
                </a:solidFill>
                <a:latin typeface="OPPOSans-B"/>
                <a:ea typeface="OPPOSans-B"/>
              </a:rPr>
              <a:t>其他常用功能</a:t>
            </a:r>
            <a:endParaRPr lang="zh-CN" altLang="en-US" dirty="0"/>
          </a:p>
        </p:txBody>
      </p:sp>
      <p:sp>
        <p:nvSpPr>
          <p:cNvPr id="2" name="Object 1030">
            <a:extLst>
              <a:ext uri="{FF2B5EF4-FFF2-40B4-BE49-F238E27FC236}">
                <a16:creationId xmlns:a16="http://schemas.microsoft.com/office/drawing/2014/main" id="{EE9C2EDE-FED0-4F6D-B8D9-A752366CACBA}"/>
              </a:ext>
            </a:extLst>
          </p:cNvPr>
          <p:cNvSpPr txBox="1"/>
          <p:nvPr/>
        </p:nvSpPr>
        <p:spPr>
          <a:xfrm>
            <a:off x="12674193" y="7584181"/>
            <a:ext cx="4464443" cy="3200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342900" indent="-342900" algn="l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2800" spc="28" dirty="0">
                <a:solidFill>
                  <a:srgbClr val="7A7A7A"/>
                </a:solidFill>
                <a:latin typeface="OPPOSans-R"/>
                <a:ea typeface="OPPOSans-R"/>
              </a:rPr>
              <a:t>打了虚线的地方表示可以优化，</a:t>
            </a:r>
            <a:r>
              <a:rPr lang="en-US" altLang="zh-CN" sz="2800" spc="28" dirty="0">
                <a:solidFill>
                  <a:srgbClr val="7A7A7A"/>
                </a:solidFill>
                <a:latin typeface="OPPOSans-R"/>
                <a:ea typeface="OPPOSans-R"/>
              </a:rPr>
              <a:t>alt+</a:t>
            </a:r>
            <a:r>
              <a:rPr lang="zh-CN" altLang="en-US" sz="2800" spc="28" dirty="0">
                <a:solidFill>
                  <a:srgbClr val="7A7A7A"/>
                </a:solidFill>
                <a:latin typeface="OPPOSans-R"/>
                <a:ea typeface="OPPOSans-R"/>
              </a:rPr>
              <a:t>回车后提示优化项目</a:t>
            </a:r>
          </a:p>
        </p:txBody>
      </p:sp>
    </p:spTree>
    <p:extLst>
      <p:ext uri="{BB962C8B-B14F-4D97-AF65-F5344CB8AC3E}">
        <p14:creationId xmlns:p14="http://schemas.microsoft.com/office/powerpoint/2010/main" val="376275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802" name="image 18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38100"/>
            <a:ext cx="24384000" cy="13728700"/>
          </a:xfrm>
          <a:prstGeom prst="rect">
            <a:avLst/>
          </a:prstGeom>
        </p:spPr>
      </p:pic>
      <p:pic>
        <p:nvPicPr>
          <p:cNvPr id="1803" name="image 1803"/>
          <p:cNvPicPr>
            <a:picLocks noChangeAspect="1"/>
          </p:cNvPicPr>
          <p:nvPr/>
        </p:nvPicPr>
        <p:blipFill>
          <a:blip r:embed="rId4">
            <a:alphaModFix amt="30196"/>
          </a:blip>
          <a:srcRect t="21959" r="34053" b="21338"/>
          <a:stretch>
            <a:fillRect/>
          </a:stretch>
        </p:blipFill>
        <p:spPr>
          <a:xfrm>
            <a:off x="10566400" y="-29991"/>
            <a:ext cx="13877802" cy="13761431"/>
          </a:xfrm>
          <a:prstGeom prst="rect">
            <a:avLst/>
          </a:prstGeom>
        </p:spPr>
      </p:pic>
      <p:sp>
        <p:nvSpPr>
          <p:cNvPr id="1804" name="Object 1804"/>
          <p:cNvSpPr txBox="1"/>
          <p:nvPr/>
        </p:nvSpPr>
        <p:spPr>
          <a:xfrm>
            <a:off x="1636237" y="4791550"/>
            <a:ext cx="13960570" cy="2197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4400" b="0" i="0" dirty="0">
                <a:solidFill>
                  <a:srgbClr val="FFFFFF"/>
                </a:solidFill>
                <a:latin typeface="OPPOSans-H"/>
                <a:ea typeface="OPPOSans-H"/>
              </a:rPr>
              <a:t>感谢您的观看</a:t>
            </a:r>
            <a:endParaRPr lang="zh-CN" altLang="en-US" dirty="0"/>
          </a:p>
        </p:txBody>
      </p:sp>
      <p:sp>
        <p:nvSpPr>
          <p:cNvPr id="1805" name="Object 1805"/>
          <p:cNvSpPr txBox="1"/>
          <p:nvPr/>
        </p:nvSpPr>
        <p:spPr>
          <a:xfrm>
            <a:off x="1623669" y="9962309"/>
            <a:ext cx="10884356" cy="762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000" b="0" i="0" spc="1500" dirty="0">
                <a:solidFill>
                  <a:srgbClr val="FFFFFF"/>
                </a:solidFill>
                <a:latin typeface="OPPOSans-M"/>
                <a:ea typeface="OPPOSans-M"/>
              </a:rPr>
              <a:t>ReSharper</a:t>
            </a:r>
            <a:r>
              <a:rPr lang="zh-CN" sz="5000" b="0" i="0" spc="1500" dirty="0">
                <a:solidFill>
                  <a:srgbClr val="FFFFFF"/>
                </a:solidFill>
                <a:latin typeface="OPPOSans-M"/>
                <a:ea typeface="OPPOSans-M"/>
              </a:rPr>
              <a:t>，</a:t>
            </a:r>
            <a:r>
              <a:rPr lang="zh-CN" altLang="en-US" sz="5000" b="0" i="0" spc="1500" dirty="0">
                <a:solidFill>
                  <a:srgbClr val="FFFFFF"/>
                </a:solidFill>
                <a:latin typeface="OPPOSans-M"/>
                <a:ea typeface="OPPOSans-M"/>
              </a:rPr>
              <a:t>高效编程</a:t>
            </a:r>
            <a:endParaRPr lang="zh-CN" altLang="en-US" dirty="0"/>
          </a:p>
        </p:txBody>
      </p:sp>
      <p:sp>
        <p:nvSpPr>
          <p:cNvPr id="1806" name="Object 1806"/>
          <p:cNvSpPr txBox="1"/>
          <p:nvPr/>
        </p:nvSpPr>
        <p:spPr>
          <a:xfrm>
            <a:off x="1635919" y="7183931"/>
            <a:ext cx="14872771" cy="1181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750" b="0" i="0" spc="155" dirty="0">
                <a:solidFill>
                  <a:srgbClr val="FFFFFF"/>
                </a:solidFill>
                <a:latin typeface="OPPOSans-B"/>
                <a:ea typeface="OPPOSans-B"/>
              </a:rPr>
              <a:t>Thank you for watching</a:t>
            </a:r>
            <a:endParaRPr lang="zh-CN" altLang="en-US" dirty="0"/>
          </a:p>
        </p:txBody>
      </p:sp>
      <p:pic>
        <p:nvPicPr>
          <p:cNvPr id="1807" name="image 18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82900" y="2654300"/>
            <a:ext cx="7708900" cy="8343900"/>
          </a:xfrm>
          <a:prstGeom prst="rect">
            <a:avLst/>
          </a:prstGeom>
        </p:spPr>
      </p:pic>
      <p:grpSp>
        <p:nvGrpSpPr>
          <p:cNvPr id="1808" name="组合 1808"/>
          <p:cNvGrpSpPr/>
          <p:nvPr/>
        </p:nvGrpSpPr>
        <p:grpSpPr>
          <a:xfrm>
            <a:off x="1892300" y="2171700"/>
            <a:ext cx="1955800" cy="1955800"/>
            <a:chOff x="1892300" y="2171700"/>
            <a:chExt cx="1955800" cy="1955800"/>
          </a:xfrm>
        </p:grpSpPr>
        <p:pic>
          <p:nvPicPr>
            <p:cNvPr id="1809" name="image 180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92300" y="2171700"/>
              <a:ext cx="1955800" cy="1955800"/>
            </a:xfrm>
            <a:prstGeom prst="rect">
              <a:avLst/>
            </a:prstGeom>
          </p:spPr>
        </p:pic>
        <p:pic>
          <p:nvPicPr>
            <p:cNvPr id="18010" name="image 1801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84400" y="2578100"/>
              <a:ext cx="1397000" cy="1003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76200"/>
            <a:ext cx="24384000" cy="13728700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500" y="152400"/>
            <a:ext cx="11557000" cy="133223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540000" y="3035300"/>
            <a:ext cx="6578600" cy="7581900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3946660" y="5466578"/>
            <a:ext cx="3810000" cy="182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2000" b="0" i="0" dirty="0">
                <a:solidFill>
                  <a:srgbClr val="1257E8"/>
                </a:solidFill>
                <a:latin typeface="OPPOSans-H"/>
                <a:ea typeface="OPPOSans-H"/>
              </a:rPr>
              <a:t>目 录</a:t>
            </a:r>
            <a:endParaRPr lang="zh-CN" altLang="en-US"/>
          </a:p>
        </p:txBody>
      </p:sp>
      <p:sp>
        <p:nvSpPr>
          <p:cNvPr id="206" name="Object 206"/>
          <p:cNvSpPr txBox="1"/>
          <p:nvPr/>
        </p:nvSpPr>
        <p:spPr>
          <a:xfrm>
            <a:off x="4072522" y="7303900"/>
            <a:ext cx="3644900" cy="673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400" b="0" i="0" dirty="0">
                <a:solidFill>
                  <a:srgbClr val="1257E8"/>
                </a:solidFill>
                <a:latin typeface="OPPOSans-H"/>
                <a:ea typeface="OPPOSans-H"/>
              </a:rPr>
              <a:t>CONTENTS</a:t>
            </a:r>
            <a:endParaRPr lang="zh-CN" altLang="en-US"/>
          </a:p>
        </p:txBody>
      </p:sp>
      <p:grpSp>
        <p:nvGrpSpPr>
          <p:cNvPr id="207" name="组合 207"/>
          <p:cNvGrpSpPr/>
          <p:nvPr/>
        </p:nvGrpSpPr>
        <p:grpSpPr>
          <a:xfrm>
            <a:off x="13347700" y="9652000"/>
            <a:ext cx="8068669" cy="1955800"/>
            <a:chOff x="13347700" y="9652000"/>
            <a:chExt cx="8068669" cy="1955800"/>
          </a:xfrm>
        </p:grpSpPr>
        <p:pic>
          <p:nvPicPr>
            <p:cNvPr id="208" name="image 2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3411200" y="9652000"/>
              <a:ext cx="1701800" cy="1955800"/>
            </a:xfrm>
            <a:prstGeom prst="rect">
              <a:avLst/>
            </a:prstGeom>
          </p:spPr>
        </p:pic>
        <p:sp>
          <p:nvSpPr>
            <p:cNvPr id="209" name="Object 209"/>
            <p:cNvSpPr txBox="1"/>
            <p:nvPr/>
          </p:nvSpPr>
          <p:spPr>
            <a:xfrm>
              <a:off x="15744943" y="10020256"/>
              <a:ext cx="5823826" cy="1193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7800" b="1" i="0" dirty="0">
                  <a:solidFill>
                    <a:srgbClr val="FFFFFF"/>
                  </a:solidFill>
                  <a:latin typeface="OPPOSans-B"/>
                  <a:ea typeface="OPPOSans-B"/>
                </a:rPr>
                <a:t>其他</a:t>
              </a:r>
              <a:endParaRPr lang="zh-CN" altLang="en-US" dirty="0"/>
            </a:p>
          </p:txBody>
        </p:sp>
        <p:sp>
          <p:nvSpPr>
            <p:cNvPr id="2010" name="Object 2010"/>
            <p:cNvSpPr txBox="1"/>
            <p:nvPr/>
          </p:nvSpPr>
          <p:spPr>
            <a:xfrm>
              <a:off x="13347700" y="9956528"/>
              <a:ext cx="1847119" cy="1193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7800" b="1" i="0" dirty="0">
                  <a:solidFill>
                    <a:srgbClr val="FFFFFF"/>
                  </a:solidFill>
                  <a:latin typeface="OPPOSans-B"/>
                  <a:ea typeface="OPPOSans-B"/>
                </a:rPr>
                <a:t>04</a:t>
              </a:r>
              <a:endParaRPr lang="zh-CN" altLang="en-US"/>
            </a:p>
          </p:txBody>
        </p:sp>
      </p:grpSp>
      <p:grpSp>
        <p:nvGrpSpPr>
          <p:cNvPr id="2011" name="组合 2011"/>
          <p:cNvGrpSpPr/>
          <p:nvPr/>
        </p:nvGrpSpPr>
        <p:grpSpPr>
          <a:xfrm>
            <a:off x="12764900" y="7048500"/>
            <a:ext cx="8638777" cy="1955800"/>
            <a:chOff x="12764900" y="7048500"/>
            <a:chExt cx="8638777" cy="1955800"/>
          </a:xfrm>
        </p:grpSpPr>
        <p:pic>
          <p:nvPicPr>
            <p:cNvPr id="2012" name="image 20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3411200" y="7048500"/>
              <a:ext cx="1701800" cy="1955800"/>
            </a:xfrm>
            <a:prstGeom prst="rect">
              <a:avLst/>
            </a:prstGeom>
          </p:spPr>
        </p:pic>
        <p:sp>
          <p:nvSpPr>
            <p:cNvPr id="2013" name="Object 2013"/>
            <p:cNvSpPr txBox="1"/>
            <p:nvPr/>
          </p:nvSpPr>
          <p:spPr>
            <a:xfrm>
              <a:off x="15732243" y="7353300"/>
              <a:ext cx="5823834" cy="1193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7800" b="1" i="0" dirty="0">
                  <a:solidFill>
                    <a:srgbClr val="FFFFFF"/>
                  </a:solidFill>
                  <a:latin typeface="OPPOSans-B"/>
                  <a:ea typeface="OPPOSans-B"/>
                </a:rPr>
                <a:t>导航查找</a:t>
              </a:r>
              <a:endParaRPr lang="zh-CN" altLang="en-US" dirty="0"/>
            </a:p>
          </p:txBody>
        </p:sp>
        <p:sp>
          <p:nvSpPr>
            <p:cNvPr id="2014" name="Object 2014"/>
            <p:cNvSpPr txBox="1"/>
            <p:nvPr/>
          </p:nvSpPr>
          <p:spPr>
            <a:xfrm>
              <a:off x="12764900" y="7353300"/>
              <a:ext cx="2994399" cy="1193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7800" b="1" i="0" dirty="0">
                  <a:solidFill>
                    <a:srgbClr val="FFFFFF"/>
                  </a:solidFill>
                  <a:latin typeface="OPPOSans-B"/>
                  <a:ea typeface="OPPOSans-B"/>
                </a:rPr>
                <a:t>03</a:t>
              </a:r>
              <a:endParaRPr lang="zh-CN" altLang="en-US"/>
            </a:p>
          </p:txBody>
        </p:sp>
      </p:grpSp>
      <p:grpSp>
        <p:nvGrpSpPr>
          <p:cNvPr id="2015" name="组合 2015"/>
          <p:cNvGrpSpPr/>
          <p:nvPr/>
        </p:nvGrpSpPr>
        <p:grpSpPr>
          <a:xfrm>
            <a:off x="13411200" y="4445000"/>
            <a:ext cx="8958816" cy="1955800"/>
            <a:chOff x="13411200" y="4445000"/>
            <a:chExt cx="8958816" cy="1955800"/>
          </a:xfrm>
        </p:grpSpPr>
        <p:pic>
          <p:nvPicPr>
            <p:cNvPr id="2016" name="image 201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3411200" y="4445000"/>
              <a:ext cx="1701800" cy="1955800"/>
            </a:xfrm>
            <a:prstGeom prst="rect">
              <a:avLst/>
            </a:prstGeom>
          </p:spPr>
        </p:pic>
        <p:sp>
          <p:nvSpPr>
            <p:cNvPr id="2017" name="Object 2017"/>
            <p:cNvSpPr txBox="1"/>
            <p:nvPr/>
          </p:nvSpPr>
          <p:spPr>
            <a:xfrm>
              <a:off x="15732243" y="4648243"/>
              <a:ext cx="6790173" cy="1193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7800" b="1" i="0" dirty="0">
                  <a:solidFill>
                    <a:srgbClr val="FFFFFF"/>
                  </a:solidFill>
                  <a:latin typeface="OPPOSans-B"/>
                  <a:ea typeface="OPPOSans-B"/>
                </a:rPr>
                <a:t>代码片段</a:t>
              </a:r>
              <a:endParaRPr lang="zh-CN" altLang="en-US" dirty="0"/>
            </a:p>
          </p:txBody>
        </p:sp>
        <p:sp>
          <p:nvSpPr>
            <p:cNvPr id="2018" name="Object 2018"/>
            <p:cNvSpPr txBox="1"/>
            <p:nvPr/>
          </p:nvSpPr>
          <p:spPr>
            <a:xfrm>
              <a:off x="13441489" y="4749800"/>
              <a:ext cx="1641221" cy="1193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7800" b="1" i="0" dirty="0">
                  <a:solidFill>
                    <a:srgbClr val="FFFFFF"/>
                  </a:solidFill>
                  <a:latin typeface="OPPOSans-B"/>
                  <a:ea typeface="OPPOSans-B"/>
                </a:rPr>
                <a:t>02</a:t>
              </a:r>
              <a:endParaRPr lang="zh-CN" altLang="en-US"/>
            </a:p>
          </p:txBody>
        </p:sp>
      </p:grpSp>
      <p:grpSp>
        <p:nvGrpSpPr>
          <p:cNvPr id="2019" name="组合 2019"/>
          <p:cNvGrpSpPr/>
          <p:nvPr/>
        </p:nvGrpSpPr>
        <p:grpSpPr>
          <a:xfrm>
            <a:off x="13131800" y="1841500"/>
            <a:ext cx="9238215" cy="1955800"/>
            <a:chOff x="13131800" y="1841500"/>
            <a:chExt cx="9238215" cy="1955800"/>
          </a:xfrm>
        </p:grpSpPr>
        <p:pic>
          <p:nvPicPr>
            <p:cNvPr id="2020" name="image 20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3411200" y="1841500"/>
              <a:ext cx="1701800" cy="1955800"/>
            </a:xfrm>
            <a:prstGeom prst="rect">
              <a:avLst/>
            </a:prstGeom>
          </p:spPr>
        </p:pic>
        <p:sp>
          <p:nvSpPr>
            <p:cNvPr id="2021" name="Object 2021"/>
            <p:cNvSpPr txBox="1"/>
            <p:nvPr/>
          </p:nvSpPr>
          <p:spPr>
            <a:xfrm>
              <a:off x="15732243" y="2006600"/>
              <a:ext cx="6790172" cy="1384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6666"/>
                </a:lnSpc>
              </a:pPr>
              <a:r>
                <a:rPr lang="zh-CN" altLang="en-US" sz="7800" b="0" i="0" dirty="0">
                  <a:solidFill>
                    <a:srgbClr val="FFFFFF"/>
                  </a:solidFill>
                  <a:latin typeface="OPPOSans-B"/>
                  <a:ea typeface="OPPOSans-B"/>
                </a:rPr>
                <a:t>重构功能</a:t>
              </a:r>
              <a:endParaRPr lang="zh-CN" altLang="en-US" dirty="0"/>
            </a:p>
          </p:txBody>
        </p:sp>
        <p:sp>
          <p:nvSpPr>
            <p:cNvPr id="2022" name="Object 2022"/>
            <p:cNvSpPr txBox="1"/>
            <p:nvPr/>
          </p:nvSpPr>
          <p:spPr>
            <a:xfrm>
              <a:off x="13131800" y="2070100"/>
              <a:ext cx="2260600" cy="1358899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4166"/>
                </a:lnSpc>
              </a:pPr>
              <a:r>
                <a:rPr lang="zh-CN" sz="7800" b="0" i="0" dirty="0">
                  <a:solidFill>
                    <a:srgbClr val="FFFFFF"/>
                  </a:solidFill>
                  <a:latin typeface="OPPOSans-B"/>
                  <a:ea typeface="OPPOSans-B"/>
                </a:rPr>
                <a:t>01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68800" y="0"/>
            <a:ext cx="15659100" cy="137160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-50800"/>
            <a:ext cx="24384000" cy="137287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66200" y="4343400"/>
            <a:ext cx="6464300" cy="1562100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00400" y="2336800"/>
            <a:ext cx="17995900" cy="8966200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9131831" y="4431076"/>
            <a:ext cx="6120337" cy="1206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900" b="0" i="0" dirty="0">
                <a:solidFill>
                  <a:srgbClr val="FFFFFF"/>
                </a:solidFill>
                <a:latin typeface="OPPOSans-H"/>
                <a:ea typeface="OPPOSans-H"/>
              </a:rPr>
              <a:t>Part 01</a:t>
            </a:r>
            <a:endParaRPr lang="zh-CN" altLang="en-US"/>
          </a:p>
        </p:txBody>
      </p:sp>
      <p:sp>
        <p:nvSpPr>
          <p:cNvPr id="307" name="Object 307"/>
          <p:cNvSpPr txBox="1"/>
          <p:nvPr/>
        </p:nvSpPr>
        <p:spPr>
          <a:xfrm>
            <a:off x="3727683" y="6449234"/>
            <a:ext cx="16928639" cy="2057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3500" dirty="0">
                <a:solidFill>
                  <a:srgbClr val="FFFFFF"/>
                </a:solidFill>
                <a:latin typeface="OPPOSans-H"/>
                <a:ea typeface="OPPOSans-H"/>
              </a:rPr>
              <a:t>ReSharper</a:t>
            </a:r>
            <a:r>
              <a:rPr lang="zh-CN" altLang="en-US" sz="13500" dirty="0">
                <a:solidFill>
                  <a:srgbClr val="FFFFFF"/>
                </a:solidFill>
                <a:latin typeface="OPPOSans-H"/>
                <a:ea typeface="OPPOSans-H"/>
              </a:rPr>
              <a:t>和重构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76200"/>
            <a:ext cx="24384000" cy="137287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68800" y="0"/>
            <a:ext cx="15659100" cy="13716000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84600" y="4711700"/>
            <a:ext cx="16827500" cy="635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79600" y="2438400"/>
            <a:ext cx="673100" cy="3136900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793200" y="4152900"/>
            <a:ext cx="635000" cy="520700"/>
          </a:xfrm>
          <a:prstGeom prst="rect">
            <a:avLst/>
          </a:prstGeom>
        </p:spPr>
      </p:pic>
      <p:pic>
        <p:nvPicPr>
          <p:cNvPr id="407" name="image 4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793200" y="4876800"/>
            <a:ext cx="635000" cy="520700"/>
          </a:xfrm>
          <a:prstGeom prst="rect">
            <a:avLst/>
          </a:prstGeom>
        </p:spPr>
      </p:pic>
      <p:pic>
        <p:nvPicPr>
          <p:cNvPr id="408" name="image 4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755100" y="6375400"/>
            <a:ext cx="673100" cy="3136900"/>
          </a:xfrm>
          <a:prstGeom prst="rect">
            <a:avLst/>
          </a:prstGeom>
        </p:spPr>
      </p:pic>
      <p:pic>
        <p:nvPicPr>
          <p:cNvPr id="409" name="image 4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793200" y="5575300"/>
            <a:ext cx="635000" cy="520700"/>
          </a:xfrm>
          <a:prstGeom prst="rect">
            <a:avLst/>
          </a:prstGeom>
        </p:spPr>
      </p:pic>
      <p:pic>
        <p:nvPicPr>
          <p:cNvPr id="4010" name="image 4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51100" y="1968500"/>
            <a:ext cx="19545300" cy="10680700"/>
          </a:xfrm>
          <a:prstGeom prst="rect">
            <a:avLst/>
          </a:prstGeom>
        </p:spPr>
      </p:pic>
      <p:pic>
        <p:nvPicPr>
          <p:cNvPr id="4011" name="image 40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51100" y="1447800"/>
            <a:ext cx="19545300" cy="850900"/>
          </a:xfrm>
          <a:prstGeom prst="rect">
            <a:avLst/>
          </a:prstGeom>
        </p:spPr>
      </p:pic>
      <p:pic>
        <p:nvPicPr>
          <p:cNvPr id="4012" name="image 40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1018500" y="1714500"/>
            <a:ext cx="368300" cy="368300"/>
          </a:xfrm>
          <a:prstGeom prst="rect">
            <a:avLst/>
          </a:prstGeom>
        </p:spPr>
      </p:pic>
      <p:sp>
        <p:nvSpPr>
          <p:cNvPr id="4013" name="Object 4013"/>
          <p:cNvSpPr txBox="1"/>
          <p:nvPr/>
        </p:nvSpPr>
        <p:spPr>
          <a:xfrm>
            <a:off x="3712368" y="5612601"/>
            <a:ext cx="17157700" cy="48259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44166"/>
              </a:lnSpc>
            </a:pPr>
            <a:r>
              <a:rPr lang="zh-CN" altLang="en-US" sz="5500" dirty="0">
                <a:solidFill>
                  <a:srgbClr val="2C2F3A"/>
                </a:solidFill>
                <a:latin typeface="OPPOSans-R"/>
                <a:ea typeface="OPPOSans-R"/>
              </a:rPr>
              <a:t>既然选择了面向对象，请讲原则，守底线</a:t>
            </a:r>
            <a:endParaRPr lang="zh-CN" altLang="en-US" dirty="0"/>
          </a:p>
        </p:txBody>
      </p:sp>
      <p:sp>
        <p:nvSpPr>
          <p:cNvPr id="4014" name="Object 4014"/>
          <p:cNvSpPr txBox="1"/>
          <p:nvPr/>
        </p:nvSpPr>
        <p:spPr>
          <a:xfrm>
            <a:off x="3664545" y="3230872"/>
            <a:ext cx="17099953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7000" b="0" i="0">
                <a:solidFill>
                  <a:srgbClr val="0761E7"/>
                </a:solidFill>
                <a:latin typeface="OPPOSans-B"/>
                <a:ea typeface="OPPOSans-B"/>
              </a:rPr>
              <a:t>面向对象五大原则</a:t>
            </a:r>
            <a:endParaRPr lang="zh-CN" altLang="en-US" dirty="0"/>
          </a:p>
        </p:txBody>
      </p:sp>
      <p:pic>
        <p:nvPicPr>
          <p:cNvPr id="4015" name="image 40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733800" y="4775200"/>
            <a:ext cx="168148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1"/>
          <p:cNvGrpSpPr/>
          <p:nvPr/>
        </p:nvGrpSpPr>
        <p:grpSpPr>
          <a:xfrm>
            <a:off x="4558450" y="4079102"/>
            <a:ext cx="14274800" cy="9829800"/>
            <a:chOff x="3733800" y="4051300"/>
            <a:chExt cx="14274800" cy="9829800"/>
          </a:xfrm>
        </p:grpSpPr>
        <p:pic>
          <p:nvPicPr>
            <p:cNvPr id="102" name="image 1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33800" y="4051300"/>
              <a:ext cx="14274800" cy="9817100"/>
            </a:xfrm>
            <a:prstGeom prst="rect">
              <a:avLst/>
            </a:prstGeom>
          </p:spPr>
        </p:pic>
        <p:pic>
          <p:nvPicPr>
            <p:cNvPr id="103" name="image 10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658100" y="4051300"/>
              <a:ext cx="9537700" cy="9829800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1477168" y="2020187"/>
            <a:ext cx="7108024" cy="520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400" dirty="0"/>
              <a:t>面向对象五大原则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1438473" y="1107376"/>
            <a:ext cx="714672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0" i="0" dirty="0">
                <a:solidFill>
                  <a:srgbClr val="1B1B1B"/>
                </a:solidFill>
                <a:latin typeface="OPPOSans-B"/>
                <a:ea typeface="OPPOSans-B"/>
              </a:rPr>
              <a:t>SOLID</a:t>
            </a:r>
            <a:endParaRPr lang="zh-CN" altLang="en-US" dirty="0"/>
          </a:p>
        </p:txBody>
      </p:sp>
      <p:grpSp>
        <p:nvGrpSpPr>
          <p:cNvPr id="106" name="组合 106"/>
          <p:cNvGrpSpPr/>
          <p:nvPr/>
        </p:nvGrpSpPr>
        <p:grpSpPr>
          <a:xfrm>
            <a:off x="14389100" y="9207500"/>
            <a:ext cx="7342981" cy="2349500"/>
            <a:chOff x="14389100" y="9207500"/>
            <a:chExt cx="7342981" cy="2349500"/>
          </a:xfrm>
        </p:grpSpPr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4389100" y="9207500"/>
              <a:ext cx="1892300" cy="2349500"/>
            </a:xfrm>
            <a:prstGeom prst="rect">
              <a:avLst/>
            </a:prstGeom>
          </p:spPr>
        </p:pic>
        <p:sp>
          <p:nvSpPr>
            <p:cNvPr id="108" name="Object 108"/>
            <p:cNvSpPr txBox="1"/>
            <p:nvPr/>
          </p:nvSpPr>
          <p:spPr>
            <a:xfrm>
              <a:off x="17287081" y="9719187"/>
              <a:ext cx="4381500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/>
              <a:r>
                <a:rPr lang="zh-CN" altLang="en-US" sz="4800" b="1" i="0" dirty="0">
                  <a:solidFill>
                    <a:srgbClr val="333333"/>
                  </a:solidFill>
                  <a:effectLst/>
                  <a:latin typeface="-apple-system"/>
                </a:rPr>
                <a:t>单一职责原则</a:t>
              </a:r>
            </a:p>
          </p:txBody>
        </p:sp>
        <p:sp>
          <p:nvSpPr>
            <p:cNvPr id="109" name="Object 109"/>
            <p:cNvSpPr txBox="1"/>
            <p:nvPr/>
          </p:nvSpPr>
          <p:spPr>
            <a:xfrm>
              <a:off x="17287081" y="10636485"/>
              <a:ext cx="4445000" cy="482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/>
              <a:r>
                <a:rPr lang="en-US" altLang="zh-CN" sz="3200" b="1" i="0" dirty="0">
                  <a:solidFill>
                    <a:srgbClr val="333333"/>
                  </a:solidFill>
                  <a:effectLst/>
                  <a:latin typeface="-apple-system"/>
                </a:rPr>
                <a:t>Single-</a:t>
              </a:r>
              <a:r>
                <a:rPr lang="en-US" altLang="zh-CN" sz="3200" b="1" i="0" dirty="0" err="1">
                  <a:solidFill>
                    <a:srgbClr val="333333"/>
                  </a:solidFill>
                  <a:effectLst/>
                  <a:latin typeface="-apple-system"/>
                </a:rPr>
                <a:t>Resposibility</a:t>
              </a:r>
              <a:r>
                <a:rPr lang="en-US" altLang="zh-CN" sz="3200" b="1" i="0" dirty="0">
                  <a:solidFill>
                    <a:srgbClr val="333333"/>
                  </a:solidFill>
                  <a:effectLst/>
                  <a:latin typeface="-apple-system"/>
                </a:rPr>
                <a:t> Principle</a:t>
              </a:r>
            </a:p>
          </p:txBody>
        </p:sp>
        <p:sp>
          <p:nvSpPr>
            <p:cNvPr id="1010" name="Object 1010"/>
            <p:cNvSpPr txBox="1"/>
            <p:nvPr/>
          </p:nvSpPr>
          <p:spPr>
            <a:xfrm>
              <a:off x="14465300" y="9636512"/>
              <a:ext cx="1690835" cy="10287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6790" b="0" i="0" spc="-67" dirty="0">
                  <a:solidFill>
                    <a:srgbClr val="FFFFFF"/>
                  </a:solidFill>
                  <a:latin typeface="Anton-Regular"/>
                  <a:ea typeface="Anton-Regular"/>
                </a:rPr>
                <a:t>01</a:t>
              </a:r>
              <a:endParaRPr lang="zh-CN" altLang="en-US"/>
            </a:p>
          </p:txBody>
        </p:sp>
      </p:grpSp>
      <p:grpSp>
        <p:nvGrpSpPr>
          <p:cNvPr id="1011" name="组合 1011"/>
          <p:cNvGrpSpPr/>
          <p:nvPr/>
        </p:nvGrpSpPr>
        <p:grpSpPr>
          <a:xfrm>
            <a:off x="1631100" y="7480300"/>
            <a:ext cx="7296999" cy="2349500"/>
            <a:chOff x="1631100" y="7480300"/>
            <a:chExt cx="7296999" cy="2349500"/>
          </a:xfrm>
        </p:grpSpPr>
        <p:pic>
          <p:nvPicPr>
            <p:cNvPr id="1012" name="image 1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035800" y="7480300"/>
              <a:ext cx="1892300" cy="2349500"/>
            </a:xfrm>
            <a:prstGeom prst="rect">
              <a:avLst/>
            </a:prstGeom>
          </p:spPr>
        </p:pic>
        <p:sp>
          <p:nvSpPr>
            <p:cNvPr id="1013" name="Object 1013"/>
            <p:cNvSpPr txBox="1"/>
            <p:nvPr/>
          </p:nvSpPr>
          <p:spPr>
            <a:xfrm>
              <a:off x="2367700" y="7708957"/>
              <a:ext cx="4381500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/>
              <a:r>
                <a:rPr lang="zh-CN" altLang="en-US" sz="4800" b="1" i="0" dirty="0">
                  <a:solidFill>
                    <a:srgbClr val="333333"/>
                  </a:solidFill>
                  <a:effectLst/>
                  <a:latin typeface="-apple-system"/>
                </a:rPr>
                <a:t>开放封闭原则</a:t>
              </a:r>
            </a:p>
          </p:txBody>
        </p:sp>
        <p:sp>
          <p:nvSpPr>
            <p:cNvPr id="1014" name="Object 1014"/>
            <p:cNvSpPr txBox="1"/>
            <p:nvPr/>
          </p:nvSpPr>
          <p:spPr>
            <a:xfrm>
              <a:off x="1529500" y="8627843"/>
              <a:ext cx="5219700" cy="558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/>
              <a:r>
                <a:rPr lang="en-US" altLang="zh-CN" sz="3200" b="1" i="0" dirty="0">
                  <a:solidFill>
                    <a:srgbClr val="333333"/>
                  </a:solidFill>
                  <a:effectLst/>
                  <a:latin typeface="-apple-system"/>
                </a:rPr>
                <a:t>Open-Closed principle</a:t>
              </a:r>
            </a:p>
          </p:txBody>
        </p:sp>
        <p:sp>
          <p:nvSpPr>
            <p:cNvPr id="1015" name="Object 1015"/>
            <p:cNvSpPr txBox="1"/>
            <p:nvPr/>
          </p:nvSpPr>
          <p:spPr>
            <a:xfrm>
              <a:off x="6997700" y="7933450"/>
              <a:ext cx="1880152" cy="10287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6790" b="0" i="0" spc="-67" dirty="0">
                  <a:solidFill>
                    <a:srgbClr val="FFFFFF"/>
                  </a:solidFill>
                  <a:latin typeface="Anton-Regular"/>
                  <a:ea typeface="Anton-Regular"/>
                </a:rPr>
                <a:t>02</a:t>
              </a:r>
              <a:endParaRPr lang="zh-CN" altLang="en-US"/>
            </a:p>
          </p:txBody>
        </p:sp>
      </p:grpSp>
      <p:grpSp>
        <p:nvGrpSpPr>
          <p:cNvPr id="1016" name="组合 1016"/>
          <p:cNvGrpSpPr/>
          <p:nvPr/>
        </p:nvGrpSpPr>
        <p:grpSpPr>
          <a:xfrm>
            <a:off x="15417800" y="5753100"/>
            <a:ext cx="6784379" cy="2349500"/>
            <a:chOff x="15417800" y="5753100"/>
            <a:chExt cx="6784379" cy="2349500"/>
          </a:xfrm>
        </p:grpSpPr>
        <p:pic>
          <p:nvPicPr>
            <p:cNvPr id="1017" name="image 101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5608300" y="5753100"/>
              <a:ext cx="1892300" cy="2349500"/>
            </a:xfrm>
            <a:prstGeom prst="rect">
              <a:avLst/>
            </a:prstGeom>
          </p:spPr>
        </p:pic>
        <p:sp>
          <p:nvSpPr>
            <p:cNvPr id="1018" name="Object 1018"/>
            <p:cNvSpPr txBox="1"/>
            <p:nvPr/>
          </p:nvSpPr>
          <p:spPr>
            <a:xfrm>
              <a:off x="17909579" y="6226885"/>
              <a:ext cx="4381500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/>
              <a:r>
                <a:rPr lang="zh-CN" altLang="en-US" sz="4800" b="1" i="0" dirty="0">
                  <a:solidFill>
                    <a:srgbClr val="333333"/>
                  </a:solidFill>
                  <a:effectLst/>
                  <a:latin typeface="-apple-system"/>
                </a:rPr>
                <a:t>李氏替换原则</a:t>
              </a:r>
            </a:p>
          </p:txBody>
        </p:sp>
        <p:sp>
          <p:nvSpPr>
            <p:cNvPr id="1019" name="Object 1019"/>
            <p:cNvSpPr txBox="1"/>
            <p:nvPr/>
          </p:nvSpPr>
          <p:spPr>
            <a:xfrm>
              <a:off x="17909579" y="7146366"/>
              <a:ext cx="4445000" cy="558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/>
              <a:r>
                <a:rPr lang="en-US" altLang="zh-CN" sz="3200" b="1" i="0" dirty="0" err="1">
                  <a:solidFill>
                    <a:srgbClr val="333333"/>
                  </a:solidFill>
                  <a:effectLst/>
                  <a:latin typeface="-apple-system"/>
                </a:rPr>
                <a:t>Liskov-Substituion</a:t>
              </a:r>
              <a:r>
                <a:rPr lang="en-US" altLang="zh-CN" sz="3200" b="1" i="0" dirty="0">
                  <a:solidFill>
                    <a:srgbClr val="333333"/>
                  </a:solidFill>
                  <a:effectLst/>
                  <a:latin typeface="-apple-system"/>
                </a:rPr>
                <a:t> Principle</a:t>
              </a:r>
            </a:p>
          </p:txBody>
        </p:sp>
        <p:sp>
          <p:nvSpPr>
            <p:cNvPr id="1020" name="Object 1020"/>
            <p:cNvSpPr txBox="1"/>
            <p:nvPr/>
          </p:nvSpPr>
          <p:spPr>
            <a:xfrm>
              <a:off x="15417800" y="6182112"/>
              <a:ext cx="2258785" cy="10287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6790" b="0" i="0" spc="-67" dirty="0">
                  <a:solidFill>
                    <a:srgbClr val="FFFFFF"/>
                  </a:solidFill>
                  <a:latin typeface="Anton-Regular"/>
                  <a:ea typeface="Anton-Regular"/>
                </a:rPr>
                <a:t>03</a:t>
              </a:r>
              <a:endParaRPr lang="zh-CN" altLang="en-US"/>
            </a:p>
          </p:txBody>
        </p:sp>
      </p:grpSp>
      <p:grpSp>
        <p:nvGrpSpPr>
          <p:cNvPr id="1021" name="组合 1021"/>
          <p:cNvGrpSpPr/>
          <p:nvPr/>
        </p:nvGrpSpPr>
        <p:grpSpPr>
          <a:xfrm>
            <a:off x="6596800" y="4432300"/>
            <a:ext cx="6458799" cy="2349500"/>
            <a:chOff x="6596800" y="4432300"/>
            <a:chExt cx="6458799" cy="2349500"/>
          </a:xfrm>
        </p:grpSpPr>
        <p:pic>
          <p:nvPicPr>
            <p:cNvPr id="1022" name="image 102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163300" y="4432300"/>
              <a:ext cx="1892300" cy="2349500"/>
            </a:xfrm>
            <a:prstGeom prst="rect">
              <a:avLst/>
            </a:prstGeom>
          </p:spPr>
        </p:pic>
        <p:sp>
          <p:nvSpPr>
            <p:cNvPr id="1023" name="Object 1023"/>
            <p:cNvSpPr txBox="1"/>
            <p:nvPr/>
          </p:nvSpPr>
          <p:spPr>
            <a:xfrm>
              <a:off x="6558700" y="4679073"/>
              <a:ext cx="4381500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/>
              <a:r>
                <a:rPr lang="zh-CN" altLang="en-US" sz="4800" b="1" i="0" dirty="0">
                  <a:solidFill>
                    <a:srgbClr val="333333"/>
                  </a:solidFill>
                  <a:effectLst/>
                  <a:latin typeface="-apple-system"/>
                </a:rPr>
                <a:t>接口隔离原则</a:t>
              </a:r>
            </a:p>
          </p:txBody>
        </p:sp>
        <p:sp>
          <p:nvSpPr>
            <p:cNvPr id="1024" name="Object 1024"/>
            <p:cNvSpPr txBox="1"/>
            <p:nvPr/>
          </p:nvSpPr>
          <p:spPr>
            <a:xfrm>
              <a:off x="6495200" y="5587243"/>
              <a:ext cx="4445000" cy="558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/>
              <a:r>
                <a:rPr lang="en-US" altLang="zh-CN" sz="3200" b="1" i="0" dirty="0">
                  <a:solidFill>
                    <a:srgbClr val="333333"/>
                  </a:solidFill>
                  <a:effectLst/>
                  <a:latin typeface="-apple-system"/>
                </a:rPr>
                <a:t>Interface-Segregation Principle</a:t>
              </a:r>
            </a:p>
          </p:txBody>
        </p:sp>
        <p:sp>
          <p:nvSpPr>
            <p:cNvPr id="1025" name="Object 1025"/>
            <p:cNvSpPr txBox="1"/>
            <p:nvPr/>
          </p:nvSpPr>
          <p:spPr>
            <a:xfrm>
              <a:off x="11163300" y="4861312"/>
              <a:ext cx="1861220" cy="10287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6790" b="0" i="0" spc="-67" dirty="0">
                  <a:solidFill>
                    <a:srgbClr val="FFFFFF"/>
                  </a:solidFill>
                  <a:latin typeface="Anton-Regular"/>
                  <a:ea typeface="Anton-Regular"/>
                </a:rPr>
                <a:t>04</a:t>
              </a:r>
              <a:endParaRPr lang="zh-CN" altLang="en-US"/>
            </a:p>
          </p:txBody>
        </p:sp>
      </p:grpSp>
      <p:grpSp>
        <p:nvGrpSpPr>
          <p:cNvPr id="1026" name="组合 1026"/>
          <p:cNvGrpSpPr/>
          <p:nvPr/>
        </p:nvGrpSpPr>
        <p:grpSpPr>
          <a:xfrm>
            <a:off x="14211300" y="2120900"/>
            <a:ext cx="6898679" cy="2349500"/>
            <a:chOff x="14211300" y="2120900"/>
            <a:chExt cx="6898679" cy="2349500"/>
          </a:xfrm>
        </p:grpSpPr>
        <p:pic>
          <p:nvPicPr>
            <p:cNvPr id="1027" name="image 102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4389100" y="2120900"/>
              <a:ext cx="1892300" cy="2349500"/>
            </a:xfrm>
            <a:prstGeom prst="rect">
              <a:avLst/>
            </a:prstGeom>
          </p:spPr>
        </p:pic>
        <p:sp>
          <p:nvSpPr>
            <p:cNvPr id="1028" name="Object 1028"/>
            <p:cNvSpPr txBox="1"/>
            <p:nvPr/>
          </p:nvSpPr>
          <p:spPr>
            <a:xfrm>
              <a:off x="16817379" y="2247221"/>
              <a:ext cx="4381500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/>
              <a:r>
                <a:rPr lang="zh-CN" altLang="en-US" sz="4800" b="1" i="0" dirty="0">
                  <a:solidFill>
                    <a:srgbClr val="333333"/>
                  </a:solidFill>
                  <a:effectLst/>
                  <a:latin typeface="-apple-system"/>
                </a:rPr>
                <a:t>依赖倒置原则</a:t>
              </a:r>
            </a:p>
          </p:txBody>
        </p:sp>
        <p:sp>
          <p:nvSpPr>
            <p:cNvPr id="1029" name="Object 1029"/>
            <p:cNvSpPr txBox="1"/>
            <p:nvPr/>
          </p:nvSpPr>
          <p:spPr>
            <a:xfrm>
              <a:off x="16817379" y="3156979"/>
              <a:ext cx="4445000" cy="558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/>
              <a:r>
                <a:rPr lang="en-US" altLang="zh-CN" sz="3200" b="1" i="0" dirty="0" err="1">
                  <a:solidFill>
                    <a:srgbClr val="333333"/>
                  </a:solidFill>
                  <a:effectLst/>
                  <a:latin typeface="-apple-system"/>
                </a:rPr>
                <a:t>Dependecy</a:t>
              </a:r>
              <a:r>
                <a:rPr lang="en-US" altLang="zh-CN" sz="3200" b="1" i="0" dirty="0">
                  <a:solidFill>
                    <a:srgbClr val="333333"/>
                  </a:solidFill>
                  <a:effectLst/>
                  <a:latin typeface="-apple-system"/>
                </a:rPr>
                <a:t>-Inversion Principle</a:t>
              </a:r>
            </a:p>
          </p:txBody>
        </p:sp>
        <p:sp>
          <p:nvSpPr>
            <p:cNvPr id="1030" name="Object 1030"/>
            <p:cNvSpPr txBox="1"/>
            <p:nvPr/>
          </p:nvSpPr>
          <p:spPr>
            <a:xfrm>
              <a:off x="14211300" y="2549912"/>
              <a:ext cx="2273300" cy="10287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6790" b="0" i="0" spc="-67" dirty="0">
                  <a:solidFill>
                    <a:srgbClr val="FFFFFF"/>
                  </a:solidFill>
                  <a:latin typeface="Anton-Regular"/>
                  <a:ea typeface="Anton-Regular"/>
                </a:rPr>
                <a:t>05</a:t>
              </a:r>
              <a:endParaRPr lang="zh-CN" altLang="en-US" dirty="0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685A6E97-87CD-45D6-AB4F-75E799B9E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11012" y="6577012"/>
            <a:ext cx="5619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2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EF8CC-9334-4B82-9D7A-1A317D9BB562}"/>
              </a:ext>
            </a:extLst>
          </p:cNvPr>
          <p:cNvSpPr txBox="1"/>
          <p:nvPr/>
        </p:nvSpPr>
        <p:spPr>
          <a:xfrm>
            <a:off x="671804" y="149291"/>
            <a:ext cx="21180490" cy="13572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2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2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2"/>
              </a:rPr>
              <a:t>1.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2"/>
              </a:rPr>
              <a:t>封装集合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60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3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3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3"/>
              </a:rPr>
              <a:t>2.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3"/>
              </a:rPr>
              <a:t>移动方法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4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4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4"/>
              </a:rPr>
              <a:t>3.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4"/>
              </a:rPr>
              <a:t>提升方法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5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5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5"/>
              </a:rPr>
              <a:t>4.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5"/>
              </a:rPr>
              <a:t>降低方法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6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6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6"/>
              </a:rPr>
              <a:t>5.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6"/>
              </a:rPr>
              <a:t>提升字段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7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7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7"/>
              </a:rPr>
              <a:t>6.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7"/>
              </a:rPr>
              <a:t>降低字段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8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8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8"/>
              </a:rPr>
              <a:t>7.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8"/>
              </a:rPr>
              <a:t>重命名（方法，类，参数）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9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9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9"/>
              </a:rPr>
              <a:t>8.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9"/>
              </a:rPr>
              <a:t>使用委派代替继承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0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0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0"/>
              </a:rPr>
              <a:t>9.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0"/>
              </a:rPr>
              <a:t>提取接口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1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1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1"/>
              </a:rPr>
              <a:t>10.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1"/>
              </a:rPr>
              <a:t>提取方法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2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2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2"/>
              </a:rPr>
              <a:t>11.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2"/>
              </a:rPr>
              <a:t>使用策略类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3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3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3"/>
              </a:rPr>
              <a:t>12.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3"/>
              </a:rPr>
              <a:t>分解依赖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4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4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4"/>
              </a:rPr>
              <a:t>13.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4"/>
              </a:rPr>
              <a:t>提取方法对象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5"/>
              </a:rPr>
              <a:t>31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5"/>
              </a:rPr>
              <a:t>天重构学习笔记</a:t>
            </a:r>
            <a:r>
              <a:rPr lang="en-US" altLang="zh-CN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5"/>
              </a:rPr>
              <a:t>14. </a:t>
            </a:r>
            <a:r>
              <a:rPr lang="zh-CN" altLang="en-US" sz="60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5"/>
              </a:rPr>
              <a:t>分离职责</a:t>
            </a:r>
            <a:endParaRPr lang="zh-CN" altLang="en-US" sz="6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36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46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D9B273-439C-474A-868E-C3F6A0F84E01}"/>
              </a:ext>
            </a:extLst>
          </p:cNvPr>
          <p:cNvSpPr txBox="1"/>
          <p:nvPr/>
        </p:nvSpPr>
        <p:spPr>
          <a:xfrm>
            <a:off x="1119674" y="391886"/>
            <a:ext cx="14411130" cy="12649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2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2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2"/>
              </a:rPr>
              <a:t>15.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2"/>
              </a:rPr>
              <a:t>移除重复内容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3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3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3"/>
              </a:rPr>
              <a:t>16.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3"/>
              </a:rPr>
              <a:t>封装条件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4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4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4"/>
              </a:rPr>
              <a:t>17.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4"/>
              </a:rPr>
              <a:t>提取父类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5"/>
              </a:rPr>
              <a:t>31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5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5"/>
              </a:rPr>
              <a:t>18.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5"/>
              </a:rPr>
              <a:t>使用条件判断代替异常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6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6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6"/>
              </a:rPr>
              <a:t>19.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6"/>
              </a:rPr>
              <a:t>提取工厂类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7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7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7"/>
              </a:rPr>
              <a:t>20.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7"/>
              </a:rPr>
              <a:t>提取子类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8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8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8"/>
              </a:rPr>
              <a:t>21.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8"/>
              </a:rPr>
              <a:t>合并继承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9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9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9"/>
              </a:rPr>
              <a:t>22.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9"/>
              </a:rPr>
              <a:t>分解方法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0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0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0"/>
              </a:rPr>
              <a:t>23.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0"/>
              </a:rPr>
              <a:t>引入参数对象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1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1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1"/>
              </a:rPr>
              <a:t>24.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1"/>
              </a:rPr>
              <a:t>分解复杂判断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2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2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2"/>
              </a:rPr>
              <a:t>25.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2"/>
              </a:rPr>
              <a:t>引入契约式设计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3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3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3"/>
              </a:rPr>
              <a:t>26.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3"/>
              </a:rPr>
              <a:t>避免双重否定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4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4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4"/>
              </a:rPr>
              <a:t>27.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4"/>
              </a:rPr>
              <a:t>去除上帝类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5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5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5"/>
              </a:rPr>
              <a:t>28.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5"/>
              </a:rPr>
              <a:t>为布尔方法命名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6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6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6"/>
              </a:rPr>
              <a:t>29.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6"/>
              </a:rPr>
              <a:t>去除中间人对象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7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7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7"/>
              </a:rPr>
              <a:t>30.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7"/>
              </a:rPr>
              <a:t>尽快返回</a:t>
            </a:r>
            <a:endParaRPr lang="zh-CN" altLang="en-US" sz="48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8"/>
              </a:rPr>
              <a:t>31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8"/>
              </a:rPr>
              <a:t>天重构学习笔记</a:t>
            </a:r>
            <a:r>
              <a:rPr lang="en-US" altLang="zh-CN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8"/>
              </a:rPr>
              <a:t>31. </a:t>
            </a:r>
            <a:r>
              <a:rPr lang="zh-CN" altLang="en-US" sz="4800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18"/>
              </a:rPr>
              <a:t>使用多态代替条件判断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72259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76200"/>
            <a:ext cx="24384000" cy="137287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68800" y="0"/>
            <a:ext cx="15659100" cy="13716000"/>
          </a:xfrm>
          <a:prstGeom prst="rect">
            <a:avLst/>
          </a:prstGeom>
        </p:spPr>
      </p:pic>
      <p:pic>
        <p:nvPicPr>
          <p:cNvPr id="504" name="image 5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84600" y="4686300"/>
            <a:ext cx="16827500" cy="63500"/>
          </a:xfrm>
          <a:prstGeom prst="rect">
            <a:avLst/>
          </a:prstGeom>
        </p:spPr>
      </p:pic>
      <p:pic>
        <p:nvPicPr>
          <p:cNvPr id="505" name="image 50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79600" y="2413000"/>
            <a:ext cx="673100" cy="3136900"/>
          </a:xfrm>
          <a:prstGeom prst="rect">
            <a:avLst/>
          </a:prstGeom>
        </p:spPr>
      </p:pic>
      <p:pic>
        <p:nvPicPr>
          <p:cNvPr id="506" name="image 5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793200" y="4127500"/>
            <a:ext cx="635000" cy="520700"/>
          </a:xfrm>
          <a:prstGeom prst="rect">
            <a:avLst/>
          </a:prstGeom>
        </p:spPr>
      </p:pic>
      <p:pic>
        <p:nvPicPr>
          <p:cNvPr id="507" name="image 5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793200" y="4851400"/>
            <a:ext cx="635000" cy="520700"/>
          </a:xfrm>
          <a:prstGeom prst="rect">
            <a:avLst/>
          </a:prstGeom>
        </p:spPr>
      </p:pic>
      <p:pic>
        <p:nvPicPr>
          <p:cNvPr id="508" name="image 5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755100" y="6350000"/>
            <a:ext cx="673100" cy="3136900"/>
          </a:xfrm>
          <a:prstGeom prst="rect">
            <a:avLst/>
          </a:prstGeom>
        </p:spPr>
      </p:pic>
      <p:pic>
        <p:nvPicPr>
          <p:cNvPr id="509" name="image 5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793200" y="5549900"/>
            <a:ext cx="635000" cy="520700"/>
          </a:xfrm>
          <a:prstGeom prst="rect">
            <a:avLst/>
          </a:prstGeom>
        </p:spPr>
      </p:pic>
      <p:pic>
        <p:nvPicPr>
          <p:cNvPr id="5010" name="image 5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51100" y="1943100"/>
            <a:ext cx="19545300" cy="10680700"/>
          </a:xfrm>
          <a:prstGeom prst="rect">
            <a:avLst/>
          </a:prstGeom>
        </p:spPr>
      </p:pic>
      <p:pic>
        <p:nvPicPr>
          <p:cNvPr id="5011" name="image 50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51100" y="1422400"/>
            <a:ext cx="19545300" cy="850900"/>
          </a:xfrm>
          <a:prstGeom prst="rect">
            <a:avLst/>
          </a:prstGeom>
        </p:spPr>
      </p:pic>
      <p:pic>
        <p:nvPicPr>
          <p:cNvPr id="5012" name="image 50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1018500" y="1689100"/>
            <a:ext cx="368300" cy="368300"/>
          </a:xfrm>
          <a:prstGeom prst="rect">
            <a:avLst/>
          </a:prstGeom>
        </p:spPr>
      </p:pic>
      <p:sp>
        <p:nvSpPr>
          <p:cNvPr id="5013" name="Object 5013"/>
          <p:cNvSpPr txBox="1"/>
          <p:nvPr/>
        </p:nvSpPr>
        <p:spPr>
          <a:xfrm>
            <a:off x="3722687" y="5523701"/>
            <a:ext cx="17360900" cy="48259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44166"/>
              </a:lnSpc>
            </a:pPr>
            <a:r>
              <a:rPr lang="zh-CN" altLang="en-US" sz="5500" b="0" i="0" dirty="0">
                <a:solidFill>
                  <a:srgbClr val="2C2F3A"/>
                </a:solidFill>
                <a:latin typeface="OPPOSans-R"/>
                <a:ea typeface="OPPOSans-R"/>
              </a:rPr>
              <a:t>博客园的著名博主“圣殿骑士” 翻译的博客系列，简单而实用，结合这篇博文来使用</a:t>
            </a:r>
            <a:r>
              <a:rPr lang="en-US" altLang="zh-CN" sz="5500" b="0" i="0" dirty="0" err="1">
                <a:solidFill>
                  <a:srgbClr val="2C2F3A"/>
                </a:solidFill>
                <a:latin typeface="OPPOSans-R"/>
                <a:ea typeface="OPPOSans-R"/>
              </a:rPr>
              <a:t>Resharper</a:t>
            </a:r>
            <a:r>
              <a:rPr lang="zh-CN" altLang="en-US" sz="5500" b="0" i="0" dirty="0">
                <a:solidFill>
                  <a:srgbClr val="2C2F3A"/>
                </a:solidFill>
                <a:latin typeface="OPPOSans-R"/>
                <a:ea typeface="OPPOSans-R"/>
              </a:rPr>
              <a:t>的重构（</a:t>
            </a:r>
            <a:r>
              <a:rPr lang="en-US" altLang="zh-CN" sz="5500" b="0" i="0" dirty="0">
                <a:solidFill>
                  <a:srgbClr val="2C2F3A"/>
                </a:solidFill>
                <a:latin typeface="OPPOSans-R"/>
                <a:ea typeface="OPPOSans-R"/>
              </a:rPr>
              <a:t>refactor</a:t>
            </a:r>
            <a:r>
              <a:rPr lang="zh-CN" altLang="en-US" sz="5500" b="0" i="0" dirty="0">
                <a:solidFill>
                  <a:srgbClr val="2C2F3A"/>
                </a:solidFill>
                <a:latin typeface="OPPOSans-R"/>
                <a:ea typeface="OPPOSans-R"/>
              </a:rPr>
              <a:t>）功能</a:t>
            </a:r>
            <a:endParaRPr lang="zh-CN" altLang="en-US" dirty="0"/>
          </a:p>
        </p:txBody>
      </p:sp>
      <p:sp>
        <p:nvSpPr>
          <p:cNvPr id="5014" name="Object 5014"/>
          <p:cNvSpPr txBox="1"/>
          <p:nvPr/>
        </p:nvSpPr>
        <p:spPr>
          <a:xfrm>
            <a:off x="3664545" y="3210433"/>
            <a:ext cx="17099953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/>
            <a:r>
              <a:rPr lang="en-US" altLang="zh-CN" sz="7200" b="0" i="0" u="none" strike="noStrike" dirty="0">
                <a:solidFill>
                  <a:srgbClr val="6699CC"/>
                </a:solidFill>
                <a:effectLst/>
                <a:latin typeface="Verdana" panose="020B0604030504040204" pitchFamily="34" charset="0"/>
                <a:hlinkClick r:id="rId12"/>
              </a:rPr>
              <a:t>31</a:t>
            </a:r>
            <a:r>
              <a:rPr lang="zh-CN" altLang="en-US" sz="7200" b="0" i="0" u="none" strike="noStrike" dirty="0">
                <a:solidFill>
                  <a:srgbClr val="6699CC"/>
                </a:solidFill>
                <a:effectLst/>
                <a:latin typeface="Verdana" panose="020B0604030504040204" pitchFamily="34" charset="0"/>
                <a:hlinkClick r:id="rId12"/>
              </a:rPr>
              <a:t>天重构学习笔记</a:t>
            </a:r>
            <a:endParaRPr lang="zh-CN" altLang="en-US" sz="7200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5015" name="image 50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733800" y="4749800"/>
            <a:ext cx="168148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3690" y="311864"/>
            <a:ext cx="24384000" cy="137287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96400" y="3695700"/>
            <a:ext cx="5727700" cy="6604000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69300" y="1739900"/>
            <a:ext cx="1854200" cy="2120900"/>
          </a:xfrm>
          <a:prstGeom prst="rect">
            <a:avLst/>
          </a:prstGeom>
        </p:spPr>
      </p:pic>
      <p:pic>
        <p:nvPicPr>
          <p:cNvPr id="605" name="image 60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540500" y="5854700"/>
            <a:ext cx="1854200" cy="2120900"/>
          </a:xfrm>
          <a:prstGeom prst="rect">
            <a:avLst/>
          </a:prstGeom>
        </p:spPr>
      </p:pic>
      <p:pic>
        <p:nvPicPr>
          <p:cNvPr id="606" name="image 6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69300" y="10007600"/>
            <a:ext cx="1854200" cy="2120900"/>
          </a:xfrm>
          <a:prstGeom prst="rect">
            <a:avLst/>
          </a:prstGeom>
        </p:spPr>
      </p:pic>
      <p:pic>
        <p:nvPicPr>
          <p:cNvPr id="607" name="image 6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084300" y="1765300"/>
            <a:ext cx="1854200" cy="2120900"/>
          </a:xfrm>
          <a:prstGeom prst="rect">
            <a:avLst/>
          </a:prstGeom>
        </p:spPr>
      </p:pic>
      <p:pic>
        <p:nvPicPr>
          <p:cNvPr id="608" name="image 6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13100" y="5880100"/>
            <a:ext cx="1854200" cy="2120900"/>
          </a:xfrm>
          <a:prstGeom prst="rect">
            <a:avLst/>
          </a:prstGeom>
        </p:spPr>
      </p:pic>
      <p:pic>
        <p:nvPicPr>
          <p:cNvPr id="609" name="image 6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084300" y="10033000"/>
            <a:ext cx="1854200" cy="2120900"/>
          </a:xfrm>
          <a:prstGeom prst="rect">
            <a:avLst/>
          </a:prstGeom>
        </p:spPr>
      </p:pic>
      <p:pic>
        <p:nvPicPr>
          <p:cNvPr id="6010" name="image 6010"/>
          <p:cNvPicPr>
            <a:picLocks noChangeAspect="1"/>
          </p:cNvPicPr>
          <p:nvPr/>
        </p:nvPicPr>
        <p:blipFill>
          <a:blip r:embed="rId7">
            <a:alphaModFix amt="50196"/>
          </a:blip>
          <a:srcRect/>
          <a:stretch>
            <a:fillRect/>
          </a:stretch>
        </p:blipFill>
        <p:spPr>
          <a:xfrm>
            <a:off x="8407400" y="2667000"/>
            <a:ext cx="7505700" cy="8661400"/>
          </a:xfrm>
          <a:prstGeom prst="rect">
            <a:avLst/>
          </a:prstGeom>
        </p:spPr>
      </p:pic>
      <p:pic>
        <p:nvPicPr>
          <p:cNvPr id="6011" name="image 6011"/>
          <p:cNvPicPr>
            <a:picLocks noChangeAspect="1"/>
          </p:cNvPicPr>
          <p:nvPr/>
        </p:nvPicPr>
        <p:blipFill>
          <a:blip r:embed="rId8">
            <a:alphaModFix amt="30196"/>
          </a:blip>
          <a:srcRect/>
          <a:stretch>
            <a:fillRect/>
          </a:stretch>
        </p:blipFill>
        <p:spPr>
          <a:xfrm>
            <a:off x="7442200" y="1879001"/>
            <a:ext cx="9436100" cy="10909300"/>
          </a:xfrm>
          <a:prstGeom prst="rect">
            <a:avLst/>
          </a:prstGeom>
        </p:spPr>
      </p:pic>
      <p:sp>
        <p:nvSpPr>
          <p:cNvPr id="6012" name="Object 6012"/>
          <p:cNvSpPr txBox="1"/>
          <p:nvPr/>
        </p:nvSpPr>
        <p:spPr>
          <a:xfrm>
            <a:off x="9184389" y="6113041"/>
            <a:ext cx="5839711" cy="107477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1666"/>
              </a:lnSpc>
            </a:pPr>
            <a:r>
              <a:rPr lang="en-US" altLang="zh-CN" sz="6600" b="0" i="0" dirty="0" err="1">
                <a:solidFill>
                  <a:srgbClr val="0761E7"/>
                </a:solidFill>
                <a:latin typeface="OPPOSans-B"/>
                <a:ea typeface="OPPOSans-B"/>
              </a:rPr>
              <a:t>Ctrl+Shift+R</a:t>
            </a:r>
            <a:endParaRPr lang="zh-CN" altLang="en-US" sz="6600" dirty="0"/>
          </a:p>
        </p:txBody>
      </p:sp>
      <p:sp>
        <p:nvSpPr>
          <p:cNvPr id="6013" name="Object 6013"/>
          <p:cNvSpPr txBox="1"/>
          <p:nvPr/>
        </p:nvSpPr>
        <p:spPr>
          <a:xfrm>
            <a:off x="8382002" y="2373063"/>
            <a:ext cx="1854198" cy="8795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500" b="0" i="0" dirty="0">
                <a:solidFill>
                  <a:srgbClr val="0761E7"/>
                </a:solidFill>
                <a:latin typeface="OPPOSans-B"/>
                <a:ea typeface="OPPOSans-B"/>
              </a:rPr>
              <a:t>参数</a:t>
            </a:r>
            <a:endParaRPr lang="zh-CN" altLang="en-US" dirty="0"/>
          </a:p>
        </p:txBody>
      </p:sp>
      <p:sp>
        <p:nvSpPr>
          <p:cNvPr id="6014" name="Object 6014"/>
          <p:cNvSpPr txBox="1"/>
          <p:nvPr/>
        </p:nvSpPr>
        <p:spPr>
          <a:xfrm>
            <a:off x="14103350" y="2493253"/>
            <a:ext cx="1854200" cy="98809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lang="zh-CN" altLang="en-US" sz="4000" b="0" i="0" dirty="0">
                <a:solidFill>
                  <a:srgbClr val="0761E7"/>
                </a:solidFill>
                <a:latin typeface="OPPOSans-B"/>
                <a:ea typeface="OPPOSans-B"/>
              </a:rPr>
              <a:t>重命名</a:t>
            </a:r>
            <a:endParaRPr lang="zh-CN" altLang="en-US" sz="4000" dirty="0"/>
          </a:p>
        </p:txBody>
      </p:sp>
      <p:sp>
        <p:nvSpPr>
          <p:cNvPr id="6015" name="Object 6015"/>
          <p:cNvSpPr txBox="1"/>
          <p:nvPr/>
        </p:nvSpPr>
        <p:spPr>
          <a:xfrm>
            <a:off x="6540501" y="6502021"/>
            <a:ext cx="1854200" cy="6857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500" b="0" i="0" dirty="0">
                <a:solidFill>
                  <a:srgbClr val="0761E7"/>
                </a:solidFill>
                <a:latin typeface="OPPOSans-B"/>
                <a:ea typeface="OPPOSans-B"/>
              </a:rPr>
              <a:t>删除</a:t>
            </a:r>
            <a:endParaRPr lang="zh-CN" altLang="en-US" dirty="0"/>
          </a:p>
        </p:txBody>
      </p:sp>
      <p:sp>
        <p:nvSpPr>
          <p:cNvPr id="6016" name="Object 6016"/>
          <p:cNvSpPr txBox="1"/>
          <p:nvPr/>
        </p:nvSpPr>
        <p:spPr>
          <a:xfrm>
            <a:off x="15913097" y="6622203"/>
            <a:ext cx="1854200" cy="55401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333"/>
              </a:lnSpc>
            </a:pPr>
            <a:r>
              <a:rPr lang="zh-CN" altLang="en-US" sz="4500" dirty="0">
                <a:solidFill>
                  <a:srgbClr val="0761E7"/>
                </a:solidFill>
                <a:latin typeface="OPPOSans-B"/>
                <a:ea typeface="OPPOSans-B"/>
              </a:rPr>
              <a:t>提升</a:t>
            </a:r>
            <a:endParaRPr lang="zh-CN" altLang="en-US" dirty="0"/>
          </a:p>
        </p:txBody>
      </p:sp>
      <p:sp>
        <p:nvSpPr>
          <p:cNvPr id="6017" name="Object 6017"/>
          <p:cNvSpPr txBox="1"/>
          <p:nvPr/>
        </p:nvSpPr>
        <p:spPr>
          <a:xfrm>
            <a:off x="8369292" y="10648067"/>
            <a:ext cx="1854212" cy="6857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500" b="0" i="0" dirty="0">
                <a:solidFill>
                  <a:srgbClr val="0761E7"/>
                </a:solidFill>
                <a:latin typeface="OPPOSans-B"/>
                <a:ea typeface="OPPOSans-B"/>
              </a:rPr>
              <a:t>逻辑</a:t>
            </a:r>
            <a:endParaRPr lang="zh-CN" altLang="en-US" dirty="0"/>
          </a:p>
        </p:txBody>
      </p:sp>
      <p:sp>
        <p:nvSpPr>
          <p:cNvPr id="6018" name="Object 6018"/>
          <p:cNvSpPr txBox="1"/>
          <p:nvPr/>
        </p:nvSpPr>
        <p:spPr>
          <a:xfrm>
            <a:off x="14075822" y="10769875"/>
            <a:ext cx="1828809" cy="877566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0" i="0" dirty="0">
                <a:solidFill>
                  <a:srgbClr val="0761E7"/>
                </a:solidFill>
                <a:latin typeface="OPPOSans-B"/>
                <a:ea typeface="OPPOSans-B"/>
              </a:rPr>
              <a:t>工厂类</a:t>
            </a:r>
            <a:endParaRPr lang="zh-CN" altLang="en-US" sz="4000" dirty="0"/>
          </a:p>
        </p:txBody>
      </p:sp>
      <p:sp>
        <p:nvSpPr>
          <p:cNvPr id="6019" name="Object 6019"/>
          <p:cNvSpPr txBox="1"/>
          <p:nvPr/>
        </p:nvSpPr>
        <p:spPr>
          <a:xfrm>
            <a:off x="347476" y="1883565"/>
            <a:ext cx="7607300" cy="152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4000" dirty="0">
                <a:solidFill>
                  <a:srgbClr val="FFFFFF"/>
                </a:solidFill>
                <a:latin typeface="OPPOSans-R"/>
                <a:ea typeface="OPPOSans-R"/>
              </a:rPr>
              <a:t>方便的调整参数的顺序，删减参数，以及将参数封装为类</a:t>
            </a:r>
            <a:endParaRPr lang="zh-CN" altLang="en-US" dirty="0"/>
          </a:p>
        </p:txBody>
      </p:sp>
      <p:sp>
        <p:nvSpPr>
          <p:cNvPr id="6020" name="Object 6020"/>
          <p:cNvSpPr txBox="1"/>
          <p:nvPr/>
        </p:nvSpPr>
        <p:spPr>
          <a:xfrm>
            <a:off x="353634" y="10438801"/>
            <a:ext cx="7607300" cy="152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4000" b="0" i="0" dirty="0">
                <a:solidFill>
                  <a:srgbClr val="FFFFFF"/>
                </a:solidFill>
                <a:latin typeface="OPPOSans-R"/>
                <a:ea typeface="OPPOSans-R"/>
              </a:rPr>
              <a:t>尽快返回，简化逻辑</a:t>
            </a:r>
            <a:endParaRPr lang="zh-CN" altLang="en-US" dirty="0"/>
          </a:p>
        </p:txBody>
      </p:sp>
      <p:sp>
        <p:nvSpPr>
          <p:cNvPr id="6021" name="Object 6021"/>
          <p:cNvSpPr txBox="1"/>
          <p:nvPr/>
        </p:nvSpPr>
        <p:spPr>
          <a:xfrm>
            <a:off x="401953" y="6241253"/>
            <a:ext cx="5765800" cy="152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4000" b="0" i="0" dirty="0">
                <a:solidFill>
                  <a:srgbClr val="FFFFFF"/>
                </a:solidFill>
                <a:latin typeface="OPPOSans-R"/>
                <a:ea typeface="OPPOSans-R"/>
              </a:rPr>
              <a:t>自动删除相应的子类，或者引用</a:t>
            </a:r>
            <a:endParaRPr lang="zh-CN" altLang="en-US" dirty="0"/>
          </a:p>
        </p:txBody>
      </p:sp>
      <p:sp>
        <p:nvSpPr>
          <p:cNvPr id="6022" name="Object 6022"/>
          <p:cNvSpPr txBox="1"/>
          <p:nvPr/>
        </p:nvSpPr>
        <p:spPr>
          <a:xfrm>
            <a:off x="16546115" y="1879001"/>
            <a:ext cx="7607300" cy="152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4000" dirty="0">
                <a:solidFill>
                  <a:srgbClr val="FFFFFF"/>
                </a:solidFill>
                <a:latin typeface="OPPOSans-R"/>
                <a:ea typeface="OPPOSans-R"/>
              </a:rPr>
              <a:t>智能找出相关属性或字段</a:t>
            </a:r>
            <a:endParaRPr lang="zh-CN" altLang="en-US" dirty="0"/>
          </a:p>
        </p:txBody>
      </p:sp>
      <p:sp>
        <p:nvSpPr>
          <p:cNvPr id="6023" name="Object 6023"/>
          <p:cNvSpPr txBox="1"/>
          <p:nvPr/>
        </p:nvSpPr>
        <p:spPr>
          <a:xfrm>
            <a:off x="16535995" y="10439396"/>
            <a:ext cx="7607300" cy="152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4000" b="0" i="0" dirty="0">
                <a:solidFill>
                  <a:srgbClr val="FFFFFF"/>
                </a:solidFill>
                <a:latin typeface="OPPOSans-R"/>
                <a:ea typeface="OPPOSans-R"/>
              </a:rPr>
              <a:t>快速构建工厂模式</a:t>
            </a:r>
            <a:endParaRPr lang="zh-CN" altLang="en-US" dirty="0"/>
          </a:p>
        </p:txBody>
      </p:sp>
      <p:sp>
        <p:nvSpPr>
          <p:cNvPr id="6024" name="Object 6024"/>
          <p:cNvSpPr txBox="1"/>
          <p:nvPr/>
        </p:nvSpPr>
        <p:spPr>
          <a:xfrm>
            <a:off x="18235612" y="6235101"/>
            <a:ext cx="5765800" cy="152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4000" b="0" i="0" dirty="0">
                <a:solidFill>
                  <a:srgbClr val="FFFFFF"/>
                </a:solidFill>
                <a:latin typeface="OPPOSans-R"/>
                <a:ea typeface="OPPOSans-R"/>
              </a:rPr>
              <a:t>提取工厂类，提取接口，提取抽象类，提取局部类，提取类，提升到父类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722</Words>
  <Application>Microsoft Office PowerPoint</Application>
  <PresentationFormat>自定义</PresentationFormat>
  <Paragraphs>124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OPPOSans-B</vt:lpstr>
      <vt:lpstr>Arial</vt:lpstr>
      <vt:lpstr>OPPOSans-H</vt:lpstr>
      <vt:lpstr>Verdana</vt:lpstr>
      <vt:lpstr>Anton-Regular</vt:lpstr>
      <vt:lpstr>OPPOSans-M</vt:lpstr>
      <vt:lpstr>Georgia</vt:lpstr>
      <vt:lpstr>OPPOSans-R</vt:lpstr>
      <vt:lpstr>-apple-system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guifan tong</cp:lastModifiedBy>
  <cp:revision>49</cp:revision>
  <dcterms:created xsi:type="dcterms:W3CDTF">2020-07-24T09:17:03Z</dcterms:created>
  <dcterms:modified xsi:type="dcterms:W3CDTF">2020-12-18T09:29:49Z</dcterms:modified>
</cp:coreProperties>
</file>